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9"/>
  </p:notesMasterIdLst>
  <p:handoutMasterIdLst>
    <p:handoutMasterId r:id="rId30"/>
  </p:handoutMasterIdLst>
  <p:sldIdLst>
    <p:sldId id="256" r:id="rId5"/>
    <p:sldId id="1787" r:id="rId6"/>
    <p:sldId id="1778" r:id="rId7"/>
    <p:sldId id="1797" r:id="rId8"/>
    <p:sldId id="1800" r:id="rId9"/>
    <p:sldId id="1753" r:id="rId10"/>
    <p:sldId id="1774" r:id="rId11"/>
    <p:sldId id="1752" r:id="rId12"/>
    <p:sldId id="1803" r:id="rId13"/>
    <p:sldId id="1804" r:id="rId14"/>
    <p:sldId id="1798" r:id="rId15"/>
    <p:sldId id="1805" r:id="rId16"/>
    <p:sldId id="1757" r:id="rId17"/>
    <p:sldId id="1771" r:id="rId18"/>
    <p:sldId id="1815" r:id="rId19"/>
    <p:sldId id="1814" r:id="rId20"/>
    <p:sldId id="1760" r:id="rId21"/>
    <p:sldId id="1809" r:id="rId22"/>
    <p:sldId id="1810" r:id="rId23"/>
    <p:sldId id="1772" r:id="rId24"/>
    <p:sldId id="1816" r:id="rId25"/>
    <p:sldId id="1764" r:id="rId26"/>
    <p:sldId id="1765" r:id="rId27"/>
    <p:sldId id="1767"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3338F-BCF8-46B8-A0EA-72ADF3EFEBB6}" v="9" dt="2022-02-23T22:28:30.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93557" autoAdjust="0"/>
  </p:normalViewPr>
  <p:slideViewPr>
    <p:cSldViewPr snapToGrid="0">
      <p:cViewPr varScale="1">
        <p:scale>
          <a:sx n="63" d="100"/>
          <a:sy n="63" d="100"/>
        </p:scale>
        <p:origin x="776"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973338F-BCF8-46B8-A0EA-72ADF3EFEBB6}"/>
    <pc:docChg chg="custSel modSld">
      <pc:chgData name="Brian Moring" userId="d63e1979-4170-492a-9b10-98f39b9268fa" providerId="ADAL" clId="{E973338F-BCF8-46B8-A0EA-72ADF3EFEBB6}" dt="2022-02-23T22:29:28.883" v="26" actId="478"/>
      <pc:docMkLst>
        <pc:docMk/>
      </pc:docMkLst>
      <pc:sldChg chg="modSp mod">
        <pc:chgData name="Brian Moring" userId="d63e1979-4170-492a-9b10-98f39b9268fa" providerId="ADAL" clId="{E973338F-BCF8-46B8-A0EA-72ADF3EFEBB6}" dt="2022-02-23T22:29:20.722" v="24" actId="20577"/>
        <pc:sldMkLst>
          <pc:docMk/>
          <pc:sldMk cId="3418600281" sldId="1765"/>
        </pc:sldMkLst>
        <pc:spChg chg="mod">
          <ac:chgData name="Brian Moring" userId="d63e1979-4170-492a-9b10-98f39b9268fa" providerId="ADAL" clId="{E973338F-BCF8-46B8-A0EA-72ADF3EFEBB6}" dt="2022-02-23T22:29:20.722" v="24" actId="20577"/>
          <ac:spMkLst>
            <pc:docMk/>
            <pc:sldMk cId="3418600281" sldId="1765"/>
            <ac:spMk id="15" creationId="{7AFD9358-0F0F-DD41-8430-DD40142A3348}"/>
          </ac:spMkLst>
        </pc:spChg>
      </pc:sldChg>
      <pc:sldChg chg="addSp delSp modSp mod">
        <pc:chgData name="Brian Moring" userId="d63e1979-4170-492a-9b10-98f39b9268fa" providerId="ADAL" clId="{E973338F-BCF8-46B8-A0EA-72ADF3EFEBB6}" dt="2022-02-23T22:29:28.883" v="26" actId="478"/>
        <pc:sldMkLst>
          <pc:docMk/>
          <pc:sldMk cId="187072463" sldId="1767"/>
        </pc:sldMkLst>
        <pc:spChg chg="add del mod">
          <ac:chgData name="Brian Moring" userId="d63e1979-4170-492a-9b10-98f39b9268fa" providerId="ADAL" clId="{E973338F-BCF8-46B8-A0EA-72ADF3EFEBB6}" dt="2022-02-23T22:29:28.883" v="26" actId="478"/>
          <ac:spMkLst>
            <pc:docMk/>
            <pc:sldMk cId="187072463" sldId="1767"/>
            <ac:spMk id="3" creationId="{F14BD9C4-58C2-41B7-85B6-03B0AD959B67}"/>
          </ac:spMkLst>
        </pc:spChg>
        <pc:spChg chg="del">
          <ac:chgData name="Brian Moring" userId="d63e1979-4170-492a-9b10-98f39b9268fa" providerId="ADAL" clId="{E973338F-BCF8-46B8-A0EA-72ADF3EFEBB6}" dt="2022-02-23T22:29:27.620" v="25" actId="478"/>
          <ac:spMkLst>
            <pc:docMk/>
            <pc:sldMk cId="187072463" sldId="1767"/>
            <ac:spMk id="4" creationId="{09A5BF69-328B-4C46-AA23-C080DDB080EB}"/>
          </ac:spMkLst>
        </pc:spChg>
      </pc:sldChg>
      <pc:sldChg chg="addSp delSp modSp">
        <pc:chgData name="Brian Moring" userId="d63e1979-4170-492a-9b10-98f39b9268fa" providerId="ADAL" clId="{E973338F-BCF8-46B8-A0EA-72ADF3EFEBB6}" dt="2022-02-23T06:18:30.192" v="1"/>
        <pc:sldMkLst>
          <pc:docMk/>
          <pc:sldMk cId="4244671936" sldId="1778"/>
        </pc:sldMkLst>
        <pc:spChg chg="mod">
          <ac:chgData name="Brian Moring" userId="d63e1979-4170-492a-9b10-98f39b9268fa" providerId="ADAL" clId="{E973338F-BCF8-46B8-A0EA-72ADF3EFEBB6}" dt="2022-02-23T06:18:30.192" v="1"/>
          <ac:spMkLst>
            <pc:docMk/>
            <pc:sldMk cId="4244671936" sldId="1778"/>
            <ac:spMk id="23" creationId="{C04B3233-19E4-480E-BE44-36F21643F418}"/>
          </ac:spMkLst>
        </pc:spChg>
        <pc:spChg chg="mod">
          <ac:chgData name="Brian Moring" userId="d63e1979-4170-492a-9b10-98f39b9268fa" providerId="ADAL" clId="{E973338F-BCF8-46B8-A0EA-72ADF3EFEBB6}" dt="2022-02-23T06:18:30.192" v="1"/>
          <ac:spMkLst>
            <pc:docMk/>
            <pc:sldMk cId="4244671936" sldId="1778"/>
            <ac:spMk id="24" creationId="{A31CA57E-7972-4F71-BDD7-5D630F19706E}"/>
          </ac:spMkLst>
        </pc:spChg>
        <pc:spChg chg="mod">
          <ac:chgData name="Brian Moring" userId="d63e1979-4170-492a-9b10-98f39b9268fa" providerId="ADAL" clId="{E973338F-BCF8-46B8-A0EA-72ADF3EFEBB6}" dt="2022-02-23T06:18:30.192" v="1"/>
          <ac:spMkLst>
            <pc:docMk/>
            <pc:sldMk cId="4244671936" sldId="1778"/>
            <ac:spMk id="25" creationId="{84D0D1C5-FE03-4683-8ADA-42482D456DC7}"/>
          </ac:spMkLst>
        </pc:spChg>
        <pc:spChg chg="mod">
          <ac:chgData name="Brian Moring" userId="d63e1979-4170-492a-9b10-98f39b9268fa" providerId="ADAL" clId="{E973338F-BCF8-46B8-A0EA-72ADF3EFEBB6}" dt="2022-02-23T06:18:30.192" v="1"/>
          <ac:spMkLst>
            <pc:docMk/>
            <pc:sldMk cId="4244671936" sldId="1778"/>
            <ac:spMk id="28" creationId="{73503C6B-470C-4D33-8CD0-EE248C143260}"/>
          </ac:spMkLst>
        </pc:spChg>
        <pc:spChg chg="mod">
          <ac:chgData name="Brian Moring" userId="d63e1979-4170-492a-9b10-98f39b9268fa" providerId="ADAL" clId="{E973338F-BCF8-46B8-A0EA-72ADF3EFEBB6}" dt="2022-02-23T06:18:30.192" v="1"/>
          <ac:spMkLst>
            <pc:docMk/>
            <pc:sldMk cId="4244671936" sldId="1778"/>
            <ac:spMk id="29" creationId="{289C700C-DFCA-46B7-A3B5-9312D61BCD9C}"/>
          </ac:spMkLst>
        </pc:spChg>
        <pc:spChg chg="mod">
          <ac:chgData name="Brian Moring" userId="d63e1979-4170-492a-9b10-98f39b9268fa" providerId="ADAL" clId="{E973338F-BCF8-46B8-A0EA-72ADF3EFEBB6}" dt="2022-02-23T06:18:30.192" v="1"/>
          <ac:spMkLst>
            <pc:docMk/>
            <pc:sldMk cId="4244671936" sldId="1778"/>
            <ac:spMk id="32" creationId="{A2AF1FE5-752B-4605-97FC-DBE4E20E094F}"/>
          </ac:spMkLst>
        </pc:spChg>
        <pc:spChg chg="mod">
          <ac:chgData name="Brian Moring" userId="d63e1979-4170-492a-9b10-98f39b9268fa" providerId="ADAL" clId="{E973338F-BCF8-46B8-A0EA-72ADF3EFEBB6}" dt="2022-02-23T06:18:30.192" v="1"/>
          <ac:spMkLst>
            <pc:docMk/>
            <pc:sldMk cId="4244671936" sldId="1778"/>
            <ac:spMk id="39" creationId="{ADDDE703-1881-485F-A676-AC29FEA04787}"/>
          </ac:spMkLst>
        </pc:spChg>
        <pc:spChg chg="mod">
          <ac:chgData name="Brian Moring" userId="d63e1979-4170-492a-9b10-98f39b9268fa" providerId="ADAL" clId="{E973338F-BCF8-46B8-A0EA-72ADF3EFEBB6}" dt="2022-02-23T06:18:30.192" v="1"/>
          <ac:spMkLst>
            <pc:docMk/>
            <pc:sldMk cId="4244671936" sldId="1778"/>
            <ac:spMk id="40" creationId="{81764517-B070-49D4-89D6-F693397FEF34}"/>
          </ac:spMkLst>
        </pc:spChg>
        <pc:spChg chg="mod">
          <ac:chgData name="Brian Moring" userId="d63e1979-4170-492a-9b10-98f39b9268fa" providerId="ADAL" clId="{E973338F-BCF8-46B8-A0EA-72ADF3EFEBB6}" dt="2022-02-23T06:18:30.192" v="1"/>
          <ac:spMkLst>
            <pc:docMk/>
            <pc:sldMk cId="4244671936" sldId="1778"/>
            <ac:spMk id="41" creationId="{3F48018A-A55F-4691-95D6-3AB9C69D4C07}"/>
          </ac:spMkLst>
        </pc:spChg>
        <pc:grpChg chg="del">
          <ac:chgData name="Brian Moring" userId="d63e1979-4170-492a-9b10-98f39b9268fa" providerId="ADAL" clId="{E973338F-BCF8-46B8-A0EA-72ADF3EFEBB6}" dt="2022-02-23T06:18:29.772" v="0" actId="478"/>
          <ac:grpSpMkLst>
            <pc:docMk/>
            <pc:sldMk cId="4244671936" sldId="1778"/>
            <ac:grpSpMk id="12" creationId="{46942636-A143-4DED-821B-C30EAD40AED1}"/>
          </ac:grpSpMkLst>
        </pc:grpChg>
        <pc:grpChg chg="del">
          <ac:chgData name="Brian Moring" userId="d63e1979-4170-492a-9b10-98f39b9268fa" providerId="ADAL" clId="{E973338F-BCF8-46B8-A0EA-72ADF3EFEBB6}" dt="2022-02-23T06:18:29.772" v="0" actId="478"/>
          <ac:grpSpMkLst>
            <pc:docMk/>
            <pc:sldMk cId="4244671936" sldId="1778"/>
            <ac:grpSpMk id="13" creationId="{1BF2E53F-DC25-4626-9674-BD2CFC6FD54B}"/>
          </ac:grpSpMkLst>
        </pc:grpChg>
        <pc:grpChg chg="del">
          <ac:chgData name="Brian Moring" userId="d63e1979-4170-492a-9b10-98f39b9268fa" providerId="ADAL" clId="{E973338F-BCF8-46B8-A0EA-72ADF3EFEBB6}" dt="2022-02-23T06:18:29.772" v="0" actId="478"/>
          <ac:grpSpMkLst>
            <pc:docMk/>
            <pc:sldMk cId="4244671936" sldId="1778"/>
            <ac:grpSpMk id="14" creationId="{DAEE1073-E919-4F05-BE81-55390E1B7DA6}"/>
          </ac:grpSpMkLst>
        </pc:grpChg>
        <pc:grpChg chg="add mod">
          <ac:chgData name="Brian Moring" userId="d63e1979-4170-492a-9b10-98f39b9268fa" providerId="ADAL" clId="{E973338F-BCF8-46B8-A0EA-72ADF3EFEBB6}" dt="2022-02-23T06:18:30.192" v="1"/>
          <ac:grpSpMkLst>
            <pc:docMk/>
            <pc:sldMk cId="4244671936" sldId="1778"/>
            <ac:grpSpMk id="21" creationId="{D26B5379-11BA-4669-81DB-7C8A3464E8C5}"/>
          </ac:grpSpMkLst>
        </pc:grpChg>
        <pc:grpChg chg="mod">
          <ac:chgData name="Brian Moring" userId="d63e1979-4170-492a-9b10-98f39b9268fa" providerId="ADAL" clId="{E973338F-BCF8-46B8-A0EA-72ADF3EFEBB6}" dt="2022-02-23T06:18:30.192" v="1"/>
          <ac:grpSpMkLst>
            <pc:docMk/>
            <pc:sldMk cId="4244671936" sldId="1778"/>
            <ac:grpSpMk id="22" creationId="{A6CA5310-7BF4-4098-B03A-CED1F727602B}"/>
          </ac:grpSpMkLst>
        </pc:grpChg>
        <pc:grpChg chg="add mod">
          <ac:chgData name="Brian Moring" userId="d63e1979-4170-492a-9b10-98f39b9268fa" providerId="ADAL" clId="{E973338F-BCF8-46B8-A0EA-72ADF3EFEBB6}" dt="2022-02-23T06:18:30.192" v="1"/>
          <ac:grpSpMkLst>
            <pc:docMk/>
            <pc:sldMk cId="4244671936" sldId="1778"/>
            <ac:grpSpMk id="26" creationId="{6756F830-0714-4C63-80B7-6FE0A61450FE}"/>
          </ac:grpSpMkLst>
        </pc:grpChg>
        <pc:grpChg chg="mod">
          <ac:chgData name="Brian Moring" userId="d63e1979-4170-492a-9b10-98f39b9268fa" providerId="ADAL" clId="{E973338F-BCF8-46B8-A0EA-72ADF3EFEBB6}" dt="2022-02-23T06:18:30.192" v="1"/>
          <ac:grpSpMkLst>
            <pc:docMk/>
            <pc:sldMk cId="4244671936" sldId="1778"/>
            <ac:grpSpMk id="27" creationId="{D85A9FA8-4DD8-4C26-B82E-F7FB64719064}"/>
          </ac:grpSpMkLst>
        </pc:grpChg>
        <pc:grpChg chg="add mod">
          <ac:chgData name="Brian Moring" userId="d63e1979-4170-492a-9b10-98f39b9268fa" providerId="ADAL" clId="{E973338F-BCF8-46B8-A0EA-72ADF3EFEBB6}" dt="2022-02-23T06:18:30.192" v="1"/>
          <ac:grpSpMkLst>
            <pc:docMk/>
            <pc:sldMk cId="4244671936" sldId="1778"/>
            <ac:grpSpMk id="33" creationId="{6AFFF2BE-046D-463B-BE3B-B3AF7635E39D}"/>
          </ac:grpSpMkLst>
        </pc:grpChg>
        <pc:grpChg chg="mod">
          <ac:chgData name="Brian Moring" userId="d63e1979-4170-492a-9b10-98f39b9268fa" providerId="ADAL" clId="{E973338F-BCF8-46B8-A0EA-72ADF3EFEBB6}" dt="2022-02-23T06:18:30.192" v="1"/>
          <ac:grpSpMkLst>
            <pc:docMk/>
            <pc:sldMk cId="4244671936" sldId="1778"/>
            <ac:grpSpMk id="38" creationId="{9A5CFC12-1539-425E-9CDD-A41689B89813}"/>
          </ac:grpSpMkLst>
        </pc:grpChg>
      </pc:sldChg>
      <pc:sldChg chg="addSp delSp modSp mod modClrScheme chgLayout">
        <pc:chgData name="Brian Moring" userId="d63e1979-4170-492a-9b10-98f39b9268fa" providerId="ADAL" clId="{E973338F-BCF8-46B8-A0EA-72ADF3EFEBB6}" dt="2022-02-23T06:18:43.272" v="4" actId="208"/>
        <pc:sldMkLst>
          <pc:docMk/>
          <pc:sldMk cId="285487986" sldId="1797"/>
        </pc:sldMkLst>
        <pc:spChg chg="add del mod ord">
          <ac:chgData name="Brian Moring" userId="d63e1979-4170-492a-9b10-98f39b9268fa" providerId="ADAL" clId="{E973338F-BCF8-46B8-A0EA-72ADF3EFEBB6}" dt="2022-02-23T06:18:40.855" v="3" actId="478"/>
          <ac:spMkLst>
            <pc:docMk/>
            <pc:sldMk cId="285487986" sldId="1797"/>
            <ac:spMk id="2" creationId="{39E89C34-AFC6-4E28-8E10-496A79F109B0}"/>
          </ac:spMkLst>
        </pc:spChg>
        <pc:spChg chg="mod">
          <ac:chgData name="Brian Moring" userId="d63e1979-4170-492a-9b10-98f39b9268fa" providerId="ADAL" clId="{E973338F-BCF8-46B8-A0EA-72ADF3EFEBB6}" dt="2022-02-23T06:18:43.272" v="4" actId="208"/>
          <ac:spMkLst>
            <pc:docMk/>
            <pc:sldMk cId="285487986" sldId="1797"/>
            <ac:spMk id="4" creationId="{82B19093-6FE5-461E-A092-AB2B280E67F2}"/>
          </ac:spMkLst>
        </pc:spChg>
        <pc:spChg chg="mod ord">
          <ac:chgData name="Brian Moring" userId="d63e1979-4170-492a-9b10-98f39b9268fa" providerId="ADAL" clId="{E973338F-BCF8-46B8-A0EA-72ADF3EFEBB6}" dt="2022-02-23T06:18:38.976" v="2" actId="700"/>
          <ac:spMkLst>
            <pc:docMk/>
            <pc:sldMk cId="285487986" sldId="1797"/>
            <ac:spMk id="5" creationId="{007C2C26-EFD2-E847-AEA7-5CEF245E0904}"/>
          </ac:spMkLst>
        </pc:spChg>
      </pc:sldChg>
      <pc:sldChg chg="addSp delSp modSp mod modClrScheme chgLayout">
        <pc:chgData name="Brian Moring" userId="d63e1979-4170-492a-9b10-98f39b9268fa" providerId="ADAL" clId="{E973338F-BCF8-46B8-A0EA-72ADF3EFEBB6}" dt="2022-02-23T22:26:18.737" v="11" actId="208"/>
        <pc:sldMkLst>
          <pc:docMk/>
          <pc:sldMk cId="1891246524" sldId="1798"/>
        </pc:sldMkLst>
        <pc:spChg chg="add del mod ord">
          <ac:chgData name="Brian Moring" userId="d63e1979-4170-492a-9b10-98f39b9268fa" providerId="ADAL" clId="{E973338F-BCF8-46B8-A0EA-72ADF3EFEBB6}" dt="2022-02-23T22:26:16.205" v="10" actId="478"/>
          <ac:spMkLst>
            <pc:docMk/>
            <pc:sldMk cId="1891246524" sldId="1798"/>
            <ac:spMk id="2" creationId="{BD52C994-CC77-4020-8650-68ACC461F60B}"/>
          </ac:spMkLst>
        </pc:spChg>
        <pc:spChg chg="mod ord">
          <ac:chgData name="Brian Moring" userId="d63e1979-4170-492a-9b10-98f39b9268fa" providerId="ADAL" clId="{E973338F-BCF8-46B8-A0EA-72ADF3EFEBB6}" dt="2022-02-23T22:26:03.087" v="5" actId="700"/>
          <ac:spMkLst>
            <pc:docMk/>
            <pc:sldMk cId="1891246524" sldId="1798"/>
            <ac:spMk id="5" creationId="{007C2C26-EFD2-E847-AEA7-5CEF245E0904}"/>
          </ac:spMkLst>
        </pc:spChg>
        <pc:spChg chg="add del mod">
          <ac:chgData name="Brian Moring" userId="d63e1979-4170-492a-9b10-98f39b9268fa" providerId="ADAL" clId="{E973338F-BCF8-46B8-A0EA-72ADF3EFEBB6}" dt="2022-02-23T22:26:18.737" v="11" actId="208"/>
          <ac:spMkLst>
            <pc:docMk/>
            <pc:sldMk cId="1891246524" sldId="1798"/>
            <ac:spMk id="8" creationId="{300AB09D-D72B-4D6D-AB7E-6E718D38B197}"/>
          </ac:spMkLst>
        </pc:spChg>
      </pc:sldChg>
      <pc:sldChg chg="addSp delSp modSp mod modClrScheme chgLayout">
        <pc:chgData name="Brian Moring" userId="d63e1979-4170-492a-9b10-98f39b9268fa" providerId="ADAL" clId="{E973338F-BCF8-46B8-A0EA-72ADF3EFEBB6}" dt="2022-02-23T22:28:30.852" v="16" actId="208"/>
        <pc:sldMkLst>
          <pc:docMk/>
          <pc:sldMk cId="1913389617" sldId="1814"/>
        </pc:sldMkLst>
        <pc:spChg chg="add del mod ord">
          <ac:chgData name="Brian Moring" userId="d63e1979-4170-492a-9b10-98f39b9268fa" providerId="ADAL" clId="{E973338F-BCF8-46B8-A0EA-72ADF3EFEBB6}" dt="2022-02-23T22:28:28.487" v="15" actId="478"/>
          <ac:spMkLst>
            <pc:docMk/>
            <pc:sldMk cId="1913389617" sldId="1814"/>
            <ac:spMk id="2" creationId="{B0B908CF-2B69-442E-9342-B23B4BB77F96}"/>
          </ac:spMkLst>
        </pc:spChg>
        <pc:spChg chg="mod">
          <ac:chgData name="Brian Moring" userId="d63e1979-4170-492a-9b10-98f39b9268fa" providerId="ADAL" clId="{E973338F-BCF8-46B8-A0EA-72ADF3EFEBB6}" dt="2022-02-23T22:28:30.852" v="16" actId="208"/>
          <ac:spMkLst>
            <pc:docMk/>
            <pc:sldMk cId="1913389617" sldId="1814"/>
            <ac:spMk id="4" creationId="{71AC8B10-F889-4049-B069-532785C9FC3A}"/>
          </ac:spMkLst>
        </pc:spChg>
        <pc:spChg chg="mod ord">
          <ac:chgData name="Brian Moring" userId="d63e1979-4170-492a-9b10-98f39b9268fa" providerId="ADAL" clId="{E973338F-BCF8-46B8-A0EA-72ADF3EFEBB6}" dt="2022-02-23T22:28:26.323" v="14" actId="700"/>
          <ac:spMkLst>
            <pc:docMk/>
            <pc:sldMk cId="1913389617" sldId="1814"/>
            <ac:spMk id="5" creationId="{007C2C26-EFD2-E847-AEA7-5CEF245E0904}"/>
          </ac:spMkLst>
        </pc:spChg>
      </pc:sldChg>
      <pc:sldChg chg="modSp mod">
        <pc:chgData name="Brian Moring" userId="d63e1979-4170-492a-9b10-98f39b9268fa" providerId="ADAL" clId="{E973338F-BCF8-46B8-A0EA-72ADF3EFEBB6}" dt="2022-02-23T22:27:58.471" v="13" actId="208"/>
        <pc:sldMkLst>
          <pc:docMk/>
          <pc:sldMk cId="2069228939" sldId="1815"/>
        </pc:sldMkLst>
        <pc:spChg chg="mod">
          <ac:chgData name="Brian Moring" userId="d63e1979-4170-492a-9b10-98f39b9268fa" providerId="ADAL" clId="{E973338F-BCF8-46B8-A0EA-72ADF3EFEBB6}" dt="2022-02-23T22:27:47.680" v="12" actId="208"/>
          <ac:spMkLst>
            <pc:docMk/>
            <pc:sldMk cId="2069228939" sldId="1815"/>
            <ac:spMk id="16" creationId="{2723EE74-D03B-43E6-8DA4-03A69A4F70CE}"/>
          </ac:spMkLst>
        </pc:spChg>
        <pc:spChg chg="mod">
          <ac:chgData name="Brian Moring" userId="d63e1979-4170-492a-9b10-98f39b9268fa" providerId="ADAL" clId="{E973338F-BCF8-46B8-A0EA-72ADF3EFEBB6}" dt="2022-02-23T22:27:58.471" v="13" actId="208"/>
          <ac:spMkLst>
            <pc:docMk/>
            <pc:sldMk cId="2069228939" sldId="1815"/>
            <ac:spMk id="45" creationId="{D0454519-8FC1-444B-9FD6-502A5DDFF922}"/>
          </ac:spMkLst>
        </pc:spChg>
      </pc:sldChg>
      <pc:sldChg chg="modSp mod">
        <pc:chgData name="Brian Moring" userId="d63e1979-4170-492a-9b10-98f39b9268fa" providerId="ADAL" clId="{E973338F-BCF8-46B8-A0EA-72ADF3EFEBB6}" dt="2022-02-23T22:29:11.701" v="18" actId="208"/>
        <pc:sldMkLst>
          <pc:docMk/>
          <pc:sldMk cId="3096402308" sldId="1816"/>
        </pc:sldMkLst>
        <pc:spChg chg="mod">
          <ac:chgData name="Brian Moring" userId="d63e1979-4170-492a-9b10-98f39b9268fa" providerId="ADAL" clId="{E973338F-BCF8-46B8-A0EA-72ADF3EFEBB6}" dt="2022-02-23T22:29:06.224" v="17" actId="208"/>
          <ac:spMkLst>
            <pc:docMk/>
            <pc:sldMk cId="3096402308" sldId="1816"/>
            <ac:spMk id="16" creationId="{2723EE74-D03B-43E6-8DA4-03A69A4F70CE}"/>
          </ac:spMkLst>
        </pc:spChg>
        <pc:spChg chg="mod">
          <ac:chgData name="Brian Moring" userId="d63e1979-4170-492a-9b10-98f39b9268fa" providerId="ADAL" clId="{E973338F-BCF8-46B8-A0EA-72ADF3EFEBB6}" dt="2022-02-23T22:29:11.701" v="18" actId="208"/>
          <ac:spMkLst>
            <pc:docMk/>
            <pc:sldMk cId="3096402308" sldId="1816"/>
            <ac:spMk id="45" creationId="{D0454519-8FC1-444B-9FD6-502A5DDFF9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Understand 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time-intelligence functions in DAX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Total Sales.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Interactions between visuals will also change how the DAX measure is calculated. For instance, if you select the second visual and then select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the results appear as shown in the following screenshot.</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Selecting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498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700" b="0" i="0" dirty="0">
                <a:effectLst/>
                <a:latin typeface="Segoe UI" panose="020B0502040204020203" pitchFamily="34" charset="0"/>
              </a:rPr>
              <a:t>This is a build slide – click through to explain the CALCULATE function.</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in DAX is one of the most important functions that a data analyst can learn. The function name does not adequately describe what it is intended to do.</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is your method of creating a DAX measure that will override certain portions of the context that are being used to express the correct result.</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sz="700" b="0" i="0" dirty="0">
              <a:effectLst/>
              <a:latin typeface="Segoe UI" panose="020B0502040204020203" pitchFamily="34" charset="0"/>
            </a:endParaRPr>
          </a:p>
          <a:p>
            <a:pPr algn="l"/>
            <a:r>
              <a:rPr lang="en-US" sz="700" b="1" i="0" dirty="0">
                <a:effectLst/>
                <a:latin typeface="Segoe UI" panose="020B0502040204020203" pitchFamily="34" charset="0"/>
              </a:rPr>
              <a:t>Total Sales for 2015 = CALCULATE(SUM('Sales OrderDetails'[Total Price]), YEAR('Sales OrderDetails'[orderdate]) = 2015)</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Notice how the measure is named </a:t>
            </a:r>
            <a:r>
              <a:rPr lang="en-US" sz="700" b="1" i="0" dirty="0">
                <a:effectLst/>
                <a:latin typeface="Segoe UI" panose="020B0502040204020203" pitchFamily="34" charset="0"/>
              </a:rPr>
              <a:t>Total Sales for 2015</a:t>
            </a:r>
            <a:r>
              <a:rPr lang="en-US" sz="700" b="0" i="0" dirty="0">
                <a:effectLst/>
                <a:latin typeface="Segoe UI"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sz="700" b="0" i="0" dirty="0">
                <a:effectLst/>
                <a:latin typeface="Segoe UI" panose="020B0502040204020203" pitchFamily="34" charset="0"/>
              </a:rPr>
              <a:t>When both measures are added to the previous visual they will resemble the following screenshot.</a:t>
            </a:r>
          </a:p>
          <a:p>
            <a:endParaRPr lang="en-US" sz="700" b="0" i="0" dirty="0">
              <a:solidFill>
                <a:srgbClr val="D4D4D4"/>
              </a:solidFill>
              <a:effectLst/>
              <a:latin typeface="-apple-system"/>
            </a:endParaRPr>
          </a:p>
          <a:p>
            <a:pPr algn="l"/>
            <a:r>
              <a:rPr lang="en-US" sz="700" b="0" i="0" dirty="0">
                <a:effectLst/>
                <a:latin typeface="Segoe UI" panose="020B0502040204020203" pitchFamily="34" charset="0"/>
              </a:rPr>
              <a:t>As shown in image, Total Sales is still USD1.35 million, while the 2015 Total Sales is USD0.66 million.</a:t>
            </a:r>
          </a:p>
          <a:p>
            <a:endParaRPr lang="en-US" sz="700"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9254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Another DAX function that allows you to override the default behavior is USERELATIONSHIP.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this image:</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This screenshot shows an established relationship between the </a:t>
            </a:r>
            <a:r>
              <a:rPr lang="en-US" b="1" i="0" dirty="0">
                <a:effectLst/>
                <a:latin typeface="Segoe UI" panose="020B0502040204020203" pitchFamily="34" charset="0"/>
              </a:rPr>
              <a:t>Date and OrderDate</a:t>
            </a:r>
            <a:r>
              <a:rPr lang="en-US" b="0" i="0" dirty="0">
                <a:effectLst/>
                <a:latin typeface="Segoe UI" panose="020B0502040204020203" pitchFamily="34" charset="0"/>
              </a:rPr>
              <a:t> columns, as shown by the highlighted line connecting the two. The solid line between the two tables indicates that it is the active relationship, meaning that by default, any slicing on the date table where measures in the Sales data are being displayed will be along the </a:t>
            </a:r>
            <a:r>
              <a:rPr lang="en-US" b="1" i="0" dirty="0">
                <a:effectLst/>
                <a:latin typeface="Segoe UI" panose="020B0502040204020203" pitchFamily="34" charset="0"/>
              </a:rPr>
              <a:t>OrderDate</a:t>
            </a:r>
            <a:r>
              <a:rPr lang="en-US" b="0" i="0" dirty="0">
                <a:effectLst/>
                <a:latin typeface="Segoe UI" panose="020B0502040204020203" pitchFamily="34" charset="0"/>
              </a:rPr>
              <a:t> column. A dashed relationship exists between the </a:t>
            </a:r>
            <a:r>
              <a:rPr lang="en-US" b="1" i="0" dirty="0">
                <a:effectLst/>
                <a:latin typeface="Segoe UI" panose="020B0502040204020203" pitchFamily="34" charset="0"/>
              </a:rPr>
              <a:t>Date</a:t>
            </a:r>
            <a:r>
              <a:rPr lang="en-US" b="0" i="0" dirty="0">
                <a:effectLst/>
                <a:latin typeface="Segoe UI" panose="020B0502040204020203" pitchFamily="34" charset="0"/>
              </a:rPr>
              <a:t> and </a:t>
            </a:r>
            <a:r>
              <a:rPr lang="en-US" b="1" i="0" dirty="0">
                <a:effectLst/>
                <a:latin typeface="Segoe UI" panose="020B0502040204020203" pitchFamily="34" charset="0"/>
              </a:rPr>
              <a:t>ShipDate</a:t>
            </a:r>
            <a:r>
              <a:rPr lang="en-US" b="0" i="0" dirty="0">
                <a:effectLst/>
                <a:latin typeface="Segoe UI" panose="020B0502040204020203" pitchFamily="34" charset="0"/>
              </a:rPr>
              <a:t> columns, indicating that it is the inactive relationship. This relationship will never be used unless explicitly declared in a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goal is to build the following report, where you have two visuals: </a:t>
            </a:r>
            <a:r>
              <a:rPr lang="en-US" b="1" i="0" dirty="0">
                <a:effectLst/>
                <a:latin typeface="Segoe UI" panose="020B0502040204020203" pitchFamily="34" charset="0"/>
              </a:rPr>
              <a:t>Sales by Ship Date</a:t>
            </a:r>
            <a:r>
              <a:rPr lang="en-US" b="0" i="0" dirty="0">
                <a:effectLst/>
                <a:latin typeface="Segoe UI" panose="020B0502040204020203" pitchFamily="34" charset="0"/>
              </a:rPr>
              <a:t> and </a:t>
            </a:r>
            <a:r>
              <a:rPr lang="en-US" b="1" i="0" dirty="0">
                <a:effectLst/>
                <a:latin typeface="Segoe UI" panose="020B0502040204020203" pitchFamily="34" charset="0"/>
              </a:rPr>
              <a:t>Sales by Order Date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These visuals show the sales over time, but the top visual is by order date and the bottom is by ship date so, though they are both dates, a different data point is associated with them to get both sets of data on the same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Sales by Ship Date = CALCULATE(Sales[TotalPrice], USERELATIONSHIP('Calendar'[Date], Sales[ShipDate]))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Now, you will be able to create the bottom visual.</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the CALCULATE function to complete this action, along with the </a:t>
            </a:r>
            <a:r>
              <a:rPr lang="en-US" b="0" i="0" dirty="0" err="1">
                <a:effectLst/>
                <a:latin typeface="Segoe UI Light" panose="020B0502040204020203" pitchFamily="34" charset="0"/>
                <a:cs typeface="Segoe UI Light" panose="020B0502040204020203" pitchFamily="34" charset="0"/>
              </a:rPr>
              <a:t>LastDate</a:t>
            </a:r>
            <a:r>
              <a:rPr lang="en-US" b="0" i="0" dirty="0">
                <a:effectLst/>
                <a:latin typeface="Segoe UI Light" panose="020B0502040204020203" pitchFamily="34" charset="0"/>
                <a:cs typeface="Segoe UI Light" panose="020B0502040204020203" pitchFamily="34" charset="0"/>
              </a:rPr>
              <a:t> function,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Last Inventory Count = CALCULATE ( SUM ( 'Warehouse'[Inventory Count] ), LASTDATE ( 'Date'[Date] ))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approach will stop the SUM from crossing all dates. Instead, you will only use the SUM function on the last date of the time period, thus effectively creating a semi-additive measure.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3777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examine the months side-by-side, notice that the total sales for July compare to the total sales for June.</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5078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7330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In this module we discussed:</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time-intelligence functions in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Build quick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calculated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DAX to build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Discover how context affects DAX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the CALCULATE function to manipulate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Implement time intelligence by using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8069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Roboto"/>
              </a:rPr>
              <a:t>A </a:t>
            </a:r>
            <a:r>
              <a:rPr lang="en-US" b="1" i="0" dirty="0">
                <a:solidFill>
                  <a:srgbClr val="767676"/>
                </a:solidFill>
                <a:effectLst/>
                <a:latin typeface="Roboto"/>
              </a:rPr>
              <a:t>calculated column</a:t>
            </a:r>
            <a:r>
              <a:rPr lang="en-US" b="0" i="0" dirty="0">
                <a:solidFill>
                  <a:srgbClr val="666666"/>
                </a:solidFill>
                <a:effectLst/>
                <a:latin typeface="Roboto"/>
              </a:rPr>
              <a:t> is an extension of a table using a DAX formula that is evaluated for each row.</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allows you to augment the data that you bring in from different data sources by creating a calculated column that didn't originally exist in the data source. This feature should be used sparingly, which will be explained later in this module.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assume that you are importing data from a database that contains sales transactions. Each individual sales transaction has the following columns: </a:t>
            </a:r>
            <a:r>
              <a:rPr lang="en-US" b="1" i="0" dirty="0">
                <a:effectLst/>
                <a:latin typeface="Segoe UI" panose="020B0502040204020203" pitchFamily="34" charset="0"/>
              </a:rPr>
              <a:t>Order ID</a:t>
            </a:r>
            <a:r>
              <a:rPr lang="en-US" b="0" i="0" dirty="0">
                <a:effectLst/>
                <a:latin typeface="Segoe UI" panose="020B0502040204020203" pitchFamily="34" charset="0"/>
              </a:rPr>
              <a:t>, </a:t>
            </a:r>
            <a:r>
              <a:rPr lang="en-US" b="1" i="0" dirty="0">
                <a:effectLst/>
                <a:latin typeface="Segoe UI" panose="020B0502040204020203" pitchFamily="34" charset="0"/>
              </a:rPr>
              <a:t>Product ID</a:t>
            </a:r>
            <a:r>
              <a:rPr lang="en-US" b="0" i="0" dirty="0">
                <a:effectLst/>
                <a:latin typeface="Segoe UI" panose="020B0502040204020203" pitchFamily="34" charset="0"/>
              </a:rPr>
              <a:t>,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Unit Price</a:t>
            </a:r>
            <a:r>
              <a:rPr lang="en-US" b="0" i="0" dirty="0">
                <a:effectLst/>
                <a:latin typeface="Segoe UI" panose="020B0502040204020203" pitchFamily="34" charset="0"/>
              </a:rPr>
              <a:t>. Notice that a column doesn't exist for the total sales amount for each order.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start using DAX by creating a calculated column that multiplies the unit price with the quantity. The calculated column will create a value for each row called Total Price. Create the new column by selecting the ellipsis (</a:t>
            </a:r>
            <a:r>
              <a:rPr lang="en-US" b="1" i="0" dirty="0">
                <a:effectLst/>
                <a:latin typeface="Segoe UI" panose="020B0502040204020203" pitchFamily="34" charset="0"/>
              </a:rPr>
              <a:t>...</a:t>
            </a:r>
            <a:r>
              <a:rPr lang="en-US" b="0" i="0" dirty="0">
                <a:effectLst/>
                <a:latin typeface="Segoe UI" panose="020B0502040204020203" pitchFamily="34" charset="0"/>
              </a:rPr>
              <a:t>) button on the table in the </a:t>
            </a:r>
            <a:r>
              <a:rPr lang="en-US" b="1" i="0" dirty="0">
                <a:effectLst/>
                <a:latin typeface="Segoe UI" panose="020B0502040204020203" pitchFamily="34" charset="0"/>
              </a:rPr>
              <a:t>Fields</a:t>
            </a:r>
            <a:r>
              <a:rPr lang="en-US" b="0" i="0" dirty="0">
                <a:effectLst/>
                <a:latin typeface="Segoe UI" panose="020B0502040204020203" pitchFamily="34" charset="0"/>
              </a:rPr>
              <a:t> list and then selecting </a:t>
            </a:r>
            <a:r>
              <a:rPr lang="en-US" b="1" i="0" dirty="0">
                <a:effectLst/>
                <a:latin typeface="Segoe UI" panose="020B0502040204020203" pitchFamily="34" charset="0"/>
              </a:rPr>
              <a:t>New column</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replace the "Column =" default text with the following example text: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Price = 'Sales OrderDetails'[Quantity] * 'Sales OrderDetails'[Unit Price]</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a:t>
            </a:r>
            <a:r>
              <a:rPr lang="en-US" b="1" i="0" dirty="0">
                <a:effectLst/>
                <a:latin typeface="Segoe UI" panose="020B0502040204020203" pitchFamily="34" charset="0"/>
              </a:rPr>
              <a:t>Fields</a:t>
            </a:r>
            <a:r>
              <a:rPr lang="en-US" b="0" i="0" dirty="0">
                <a:effectLst/>
                <a:latin typeface="Segoe UI" panose="020B0502040204020203" pitchFamily="34" charset="0"/>
              </a:rPr>
              <a:t> list to the visual, you will see the new values.</a:t>
            </a:r>
          </a:p>
          <a:p>
            <a:endParaRPr lang="en-US" b="0" i="0" dirty="0">
              <a:effectLst/>
              <a:latin typeface="Segoe UI" panose="020B0502040204020203" pitchFamily="34" charset="0"/>
            </a:endParaRPr>
          </a:p>
          <a:p>
            <a:r>
              <a:rPr lang="en-US" b="1" dirty="0"/>
              <a:t>Custom Columns</a:t>
            </a:r>
          </a:p>
          <a:p>
            <a:pPr algn="l"/>
            <a:r>
              <a:rPr lang="en-US" dirty="0"/>
              <a:t>Calculated columns are a custom column. Essentially there are </a:t>
            </a:r>
            <a:r>
              <a:rPr lang="en-US" b="0" i="0" dirty="0">
                <a:effectLst/>
                <a:latin typeface="Segoe UI" panose="020B0502040204020203" pitchFamily="34" charset="0"/>
              </a:rPr>
              <a:t>three ways to create a custom column in Power BI:</a:t>
            </a:r>
          </a:p>
          <a:p>
            <a:pPr marL="171450" indent="-171450" algn="l">
              <a:buFont typeface="Arial" panose="020B0604020202020204" pitchFamily="34" charset="0"/>
              <a:buChar char="•"/>
            </a:pPr>
            <a:r>
              <a:rPr lang="en-US" b="0" i="0" dirty="0">
                <a:effectLst/>
                <a:latin typeface="Segoe UI" panose="020B0502040204020203" pitchFamily="34" charset="0"/>
              </a:rPr>
              <a:t>Create the column in the source query when you get the data, for instance, by adding the calculation to a view in a relational database.</a:t>
            </a:r>
          </a:p>
          <a:p>
            <a:pPr marL="171450" indent="-171450" algn="l">
              <a:buFont typeface="Arial" panose="020B0604020202020204" pitchFamily="34" charset="0"/>
              <a:buChar char="•"/>
            </a:pPr>
            <a:r>
              <a:rPr lang="en-US" b="0" i="0" dirty="0">
                <a:effectLst/>
                <a:latin typeface="Segoe UI" panose="020B0502040204020203" pitchFamily="34" charset="0"/>
              </a:rPr>
              <a:t>Create the custom column in Power Query.</a:t>
            </a:r>
          </a:p>
          <a:p>
            <a:pPr marL="171450" indent="-171450" algn="l">
              <a:buFont typeface="Arial" panose="020B0604020202020204" pitchFamily="34" charset="0"/>
              <a:buChar char="•"/>
            </a:pPr>
            <a:r>
              <a:rPr lang="en-US" b="0" i="0" dirty="0">
                <a:effectLst/>
                <a:latin typeface="Segoe UI" panose="020B0502040204020203" pitchFamily="34" charset="0"/>
              </a:rPr>
              <a:t>Create a calculated column by using DAX in Power BI.</a:t>
            </a:r>
          </a:p>
          <a:p>
            <a:endParaRPr lang="en-US" dirty="0"/>
          </a:p>
          <a:p>
            <a:r>
              <a:rPr lang="en-US" dirty="0"/>
              <a:t>The following example creates a custom column in the source query:</a:t>
            </a:r>
          </a:p>
          <a:p>
            <a:endParaRPr lang="en-US" dirty="0"/>
          </a:p>
          <a:p>
            <a:r>
              <a:rPr lang="en-US" dirty="0"/>
              <a:t>CREATE VIEW OrdersWithTotalPrice AS SELECT unitprice, qty, </a:t>
            </a:r>
            <a:r>
              <a:rPr lang="en-US" b="1" dirty="0"/>
              <a:t>unitprice * qty as TotalPrice</a:t>
            </a:r>
            <a:r>
              <a:rPr lang="en-US" dirty="0"/>
              <a:t> FROM sales.salesorders</a:t>
            </a:r>
          </a:p>
          <a:p>
            <a:endParaRPr lang="en-US" dirty="0"/>
          </a:p>
          <a:p>
            <a:r>
              <a:rPr lang="en-US" b="0" i="0" dirty="0">
                <a:effectLst/>
                <a:latin typeface="Segoe UI" panose="020B0502040204020203" pitchFamily="34" charset="0"/>
              </a:rPr>
              <a:t>When using Power Query to create a custom column, the custom column dialog uses the M language to create the new column. </a:t>
            </a:r>
          </a:p>
          <a:p>
            <a:endParaRPr lang="en-US" b="0" i="0" dirty="0">
              <a:effectLst/>
              <a:latin typeface="Segoe UI" panose="020B0502040204020203" pitchFamily="34" charset="0"/>
            </a:endParaRPr>
          </a:p>
          <a:p>
            <a:r>
              <a:rPr lang="en-US" b="0" i="0" dirty="0">
                <a:effectLst/>
                <a:latin typeface="Segoe UI" panose="020B0502040204020203" pitchFamily="34" charset="0"/>
              </a:rP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2451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287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90525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9946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learn/modules/create-measures-dax-power-bi/"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1056042"/>
          </a:xfrm>
          <a:prstGeom prst="rect">
            <a:avLst/>
          </a:prstGeom>
          <a:noFill/>
        </p:spPr>
        <p:txBody>
          <a:bodyPr wrap="square" rtlCol="0">
            <a:spAutoFit/>
          </a:bodyPr>
          <a:lstStyle/>
          <a:p>
            <a:r>
              <a:rPr lang="en-US" sz="3137" b="1" dirty="0">
                <a:solidFill>
                  <a:schemeClr val="bg1"/>
                </a:solidFill>
                <a:latin typeface="Core Sans A 25 ExtraLight" panose="020B0203030302020204" pitchFamily="34" charset="0"/>
              </a:rPr>
              <a:t>Create Model Calculations using DAX in Power BI</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6" name="Text Placeholder 2">
            <a:extLst>
              <a:ext uri="{FF2B5EF4-FFF2-40B4-BE49-F238E27FC236}">
                <a16:creationId xmlns:a16="http://schemas.microsoft.com/office/drawing/2014/main" id="{5B8D024B-AECE-49C5-821F-8804EA0DB8F3}"/>
              </a:ext>
            </a:extLst>
          </p:cNvPr>
          <p:cNvSpPr txBox="1">
            <a:spLocks/>
          </p:cNvSpPr>
          <p:nvPr/>
        </p:nvSpPr>
        <p:spPr>
          <a:xfrm>
            <a:off x="465138" y="1960860"/>
            <a:ext cx="9572625" cy="25032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Q01 – Which are calculated on demand? Calculated columns or Measures?</a:t>
            </a:r>
          </a:p>
          <a:p>
            <a:pPr marL="342900" indent="-342900">
              <a:spcBef>
                <a:spcPts val="1200"/>
              </a:spcBef>
              <a:buFont typeface="Wingdings" panose="05000000000000000000" pitchFamily="2" charset="2"/>
              <a:buChar char="ü"/>
            </a:pPr>
            <a:r>
              <a:rPr lang="en-US" sz="2000" dirty="0">
                <a:latin typeface="+mn-lt"/>
              </a:rPr>
              <a:t>A01 – Measures</a:t>
            </a:r>
          </a:p>
          <a:p>
            <a:endParaRPr lang="en-US" sz="2000" dirty="0">
              <a:latin typeface="+mn-lt"/>
            </a:endParaRPr>
          </a:p>
          <a:p>
            <a:r>
              <a:rPr lang="en-US" sz="2000" dirty="0">
                <a:latin typeface="+mn-lt"/>
              </a:rPr>
              <a:t>Q02 – Which are based on filters? Calculated columns or Measures based?</a:t>
            </a:r>
          </a:p>
          <a:p>
            <a:pPr marL="342900" indent="-342900">
              <a:spcBef>
                <a:spcPts val="1200"/>
              </a:spcBef>
              <a:buFont typeface="Wingdings" panose="05000000000000000000" pitchFamily="2" charset="2"/>
              <a:buChar char="ü"/>
            </a:pPr>
            <a:r>
              <a:rPr lang="en-US" sz="2000" dirty="0">
                <a:latin typeface="+mn-lt"/>
              </a:rPr>
              <a:t>A01 – Measures</a:t>
            </a:r>
          </a:p>
        </p:txBody>
      </p:sp>
    </p:spTree>
    <p:extLst>
      <p:ext uri="{BB962C8B-B14F-4D97-AF65-F5344CB8AC3E}">
        <p14:creationId xmlns:p14="http://schemas.microsoft.com/office/powerpoint/2010/main" val="135535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Context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1C28CB74-CF80-49AF-8A2C-4928B7A63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95" y="1373681"/>
            <a:ext cx="11164010" cy="4261575"/>
          </a:xfrm>
          <a:prstGeom prst="rect">
            <a:avLst/>
          </a:prstGeom>
        </p:spPr>
      </p:pic>
    </p:spTree>
    <p:extLst>
      <p:ext uri="{BB962C8B-B14F-4D97-AF65-F5344CB8AC3E}">
        <p14:creationId xmlns:p14="http://schemas.microsoft.com/office/powerpoint/2010/main" val="1976194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CALCULATE() Function</a:t>
            </a:r>
          </a:p>
        </p:txBody>
      </p:sp>
      <p:pic>
        <p:nvPicPr>
          <p:cNvPr id="3" name="Picture 2" descr="An image showing a bar chart visual, displaying the Total Sales and Total sales for 2015.">
            <a:extLst>
              <a:ext uri="{FF2B5EF4-FFF2-40B4-BE49-F238E27FC236}">
                <a16:creationId xmlns:a16="http://schemas.microsoft.com/office/drawing/2014/main" id="{5C43DF16-6FF7-4BC7-9AD0-5F51B7E84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484" y="923809"/>
            <a:ext cx="4101426" cy="4885409"/>
          </a:xfrm>
          <a:prstGeom prst="rect">
            <a:avLst/>
          </a:prstGeom>
        </p:spPr>
      </p:pic>
      <p:sp>
        <p:nvSpPr>
          <p:cNvPr id="4" name="TextBox 3">
            <a:extLst>
              <a:ext uri="{FF2B5EF4-FFF2-40B4-BE49-F238E27FC236}">
                <a16:creationId xmlns:a16="http://schemas.microsoft.com/office/drawing/2014/main" id="{FA4B95E2-67CE-4554-A625-BBE6C763BB17}"/>
              </a:ext>
            </a:extLst>
          </p:cNvPr>
          <p:cNvSpPr txBox="1"/>
          <p:nvPr/>
        </p:nvSpPr>
        <p:spPr>
          <a:xfrm>
            <a:off x="455995" y="2000204"/>
            <a:ext cx="4451357" cy="538956"/>
          </a:xfrm>
          <a:prstGeom prst="rect">
            <a:avLst/>
          </a:prstGeom>
          <a:noFill/>
        </p:spPr>
        <p:txBody>
          <a:bodyPr wrap="square" lIns="179285" tIns="143428" rIns="179285" bIns="143428" rtlCol="0">
            <a:spAutoFit/>
          </a:bodyPr>
          <a:lstStyle/>
          <a:p>
            <a:pPr>
              <a:lnSpc>
                <a:spcPct val="90000"/>
              </a:lnSpc>
              <a:spcAft>
                <a:spcPts val="588"/>
              </a:spcAft>
            </a:pPr>
            <a:r>
              <a:rPr lang="en-US" sz="1800" b="1" dirty="0">
                <a:latin typeface="Segoe UI" panose="020B0502040204020203" pitchFamily="34" charset="0"/>
              </a:rPr>
              <a:t>Total Sales for 2015 = </a:t>
            </a:r>
            <a:endParaRPr lang="en-US" sz="18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BB7C536-B623-4FEC-BB32-6E1769DAF3E8}"/>
              </a:ext>
            </a:extLst>
          </p:cNvPr>
          <p:cNvSpPr txBox="1"/>
          <p:nvPr/>
        </p:nvSpPr>
        <p:spPr>
          <a:xfrm>
            <a:off x="501966" y="2531563"/>
            <a:ext cx="3016074" cy="538956"/>
          </a:xfrm>
          <a:prstGeom prst="rect">
            <a:avLst/>
          </a:prstGeom>
          <a:noFill/>
        </p:spPr>
        <p:txBody>
          <a:bodyPr wrap="square" lIns="179285" tIns="143428" rIns="179285" bIns="143428" rtlCol="0">
            <a:spAutoFit/>
          </a:bodyPr>
          <a:lstStyle/>
          <a:p>
            <a:pPr>
              <a:lnSpc>
                <a:spcPct val="90000"/>
              </a:lnSpc>
              <a:spcAft>
                <a:spcPts val="333"/>
              </a:spcAft>
            </a:pPr>
            <a:r>
              <a:rPr lang="en-US" sz="1800" b="1" dirty="0">
                <a:solidFill>
                  <a:srgbClr val="000000"/>
                </a:solidFill>
                <a:latin typeface="Segoe UI" panose="020B0502040204020203" pitchFamily="34" charset="0"/>
              </a:rPr>
              <a:t>CALCULATE(</a:t>
            </a:r>
            <a:endParaRPr lang="en-US" sz="1800" dirty="0"/>
          </a:p>
        </p:txBody>
      </p:sp>
      <p:sp>
        <p:nvSpPr>
          <p:cNvPr id="13" name="Rectangle 12">
            <a:extLst>
              <a:ext uri="{FF2B5EF4-FFF2-40B4-BE49-F238E27FC236}">
                <a16:creationId xmlns:a16="http://schemas.microsoft.com/office/drawing/2014/main" id="{59D91342-05FE-4A8D-943E-D633F4686E01}"/>
              </a:ext>
              <a:ext uri="{C183D7F6-B498-43B3-948B-1728B52AA6E4}">
                <adec:decorative xmlns:adec="http://schemas.microsoft.com/office/drawing/2017/decorative" val="1"/>
              </a:ext>
            </a:extLst>
          </p:cNvPr>
          <p:cNvSpPr/>
          <p:nvPr/>
        </p:nvSpPr>
        <p:spPr bwMode="auto">
          <a:xfrm>
            <a:off x="7287007" y="2274934"/>
            <a:ext cx="270076" cy="3074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AE159BAA-085B-45FE-8B63-16365986CEAC}"/>
              </a:ext>
              <a:ext uri="{C183D7F6-B498-43B3-948B-1728B52AA6E4}">
                <adec:decorative xmlns:adec="http://schemas.microsoft.com/office/drawing/2017/decorative" val="1"/>
              </a:ext>
            </a:extLst>
          </p:cNvPr>
          <p:cNvGrpSpPr/>
          <p:nvPr/>
        </p:nvGrpSpPr>
        <p:grpSpPr>
          <a:xfrm>
            <a:off x="1379115" y="3125905"/>
            <a:ext cx="6042369" cy="516021"/>
            <a:chOff x="1963463" y="3240461"/>
            <a:chExt cx="6276303" cy="413725"/>
          </a:xfrm>
        </p:grpSpPr>
        <p:sp>
          <p:nvSpPr>
            <p:cNvPr id="16" name="Rectangle 15">
              <a:extLst>
                <a:ext uri="{FF2B5EF4-FFF2-40B4-BE49-F238E27FC236}">
                  <a16:creationId xmlns:a16="http://schemas.microsoft.com/office/drawing/2014/main" id="{9E715735-F875-4935-9439-D35823A5246A}"/>
                </a:ext>
              </a:extLst>
            </p:cNvPr>
            <p:cNvSpPr/>
            <p:nvPr/>
          </p:nvSpPr>
          <p:spPr bwMode="auto">
            <a:xfrm>
              <a:off x="2028091" y="3243024"/>
              <a:ext cx="5462954" cy="41116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96748AE-CE08-49B0-A774-657DAF56DC5F}"/>
                </a:ext>
              </a:extLst>
            </p:cNvPr>
            <p:cNvSpPr txBox="1"/>
            <p:nvPr/>
          </p:nvSpPr>
          <p:spPr>
            <a:xfrm>
              <a:off x="1963463" y="3240461"/>
              <a:ext cx="6276303"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SUM('Sales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'[Total Price]),</a:t>
              </a:r>
              <a:endParaRPr lang="en-US" sz="1800" dirty="0"/>
            </a:p>
          </p:txBody>
        </p:sp>
      </p:grpSp>
      <p:grpSp>
        <p:nvGrpSpPr>
          <p:cNvPr id="2" name="Group 1">
            <a:extLst>
              <a:ext uri="{FF2B5EF4-FFF2-40B4-BE49-F238E27FC236}">
                <a16:creationId xmlns:a16="http://schemas.microsoft.com/office/drawing/2014/main" id="{1780FD7B-2679-4576-B9ED-914476103C21}"/>
              </a:ext>
              <a:ext uri="{C183D7F6-B498-43B3-948B-1728B52AA6E4}">
                <adec:decorative xmlns:adec="http://schemas.microsoft.com/office/drawing/2017/decorative" val="1"/>
              </a:ext>
            </a:extLst>
          </p:cNvPr>
          <p:cNvGrpSpPr/>
          <p:nvPr/>
        </p:nvGrpSpPr>
        <p:grpSpPr>
          <a:xfrm>
            <a:off x="1409596" y="3652086"/>
            <a:ext cx="5407764" cy="412355"/>
            <a:chOff x="1963463" y="3690628"/>
            <a:chExt cx="6935304" cy="411162"/>
          </a:xfrm>
        </p:grpSpPr>
        <p:sp>
          <p:nvSpPr>
            <p:cNvPr id="19" name="Rectangle 18">
              <a:extLst>
                <a:ext uri="{FF2B5EF4-FFF2-40B4-BE49-F238E27FC236}">
                  <a16:creationId xmlns:a16="http://schemas.microsoft.com/office/drawing/2014/main" id="{ACF2C40E-55F3-4135-84E3-C00B013396AA}"/>
                </a:ext>
              </a:extLst>
            </p:cNvPr>
            <p:cNvSpPr/>
            <p:nvPr/>
          </p:nvSpPr>
          <p:spPr bwMode="auto">
            <a:xfrm>
              <a:off x="2028091" y="3690628"/>
              <a:ext cx="6717323" cy="411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60FDA-E9CE-46B0-9653-913311B46A80}"/>
                </a:ext>
              </a:extLst>
            </p:cNvPr>
            <p:cNvSpPr txBox="1"/>
            <p:nvPr/>
          </p:nvSpPr>
          <p:spPr>
            <a:xfrm>
              <a:off x="1963463" y="3693052"/>
              <a:ext cx="6935304"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YEAR('Sales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a:t>
              </a:r>
              <a:r>
                <a:rPr lang="en-US" sz="1800" b="1" dirty="0" err="1">
                  <a:solidFill>
                    <a:srgbClr val="000000"/>
                  </a:solidFill>
                  <a:latin typeface="Segoe UI" panose="020B0502040204020203" pitchFamily="34" charset="0"/>
                </a:rPr>
                <a:t>orderdate</a:t>
              </a:r>
              <a:r>
                <a:rPr lang="en-US" sz="1800" b="1" dirty="0">
                  <a:solidFill>
                    <a:srgbClr val="000000"/>
                  </a:solidFill>
                  <a:latin typeface="Segoe UI" panose="020B0502040204020203" pitchFamily="34" charset="0"/>
                </a:rPr>
                <a:t>]) = 2015 )</a:t>
              </a:r>
              <a:endParaRPr lang="en-US" sz="1800" dirty="0"/>
            </a:p>
          </p:txBody>
        </p:sp>
      </p:grpSp>
      <p:sp>
        <p:nvSpPr>
          <p:cNvPr id="20" name="TextBox 19">
            <a:extLst>
              <a:ext uri="{FF2B5EF4-FFF2-40B4-BE49-F238E27FC236}">
                <a16:creationId xmlns:a16="http://schemas.microsoft.com/office/drawing/2014/main" id="{AAA17979-FA27-48C9-997B-4AFF7BB0F2A5}"/>
              </a:ext>
            </a:extLst>
          </p:cNvPr>
          <p:cNvSpPr txBox="1"/>
          <p:nvPr/>
        </p:nvSpPr>
        <p:spPr>
          <a:xfrm>
            <a:off x="356272" y="4279464"/>
            <a:ext cx="2318399" cy="538956"/>
          </a:xfrm>
          <a:prstGeom prst="rect">
            <a:avLst/>
          </a:prstGeom>
          <a:solidFill>
            <a:srgbClr val="FFC000"/>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Expression</a:t>
            </a:r>
          </a:p>
        </p:txBody>
      </p:sp>
      <p:sp>
        <p:nvSpPr>
          <p:cNvPr id="21" name="TextBox 20">
            <a:extLst>
              <a:ext uri="{FF2B5EF4-FFF2-40B4-BE49-F238E27FC236}">
                <a16:creationId xmlns:a16="http://schemas.microsoft.com/office/drawing/2014/main" id="{84CB2269-7842-432B-90D7-CA1A425B6798}"/>
              </a:ext>
            </a:extLst>
          </p:cNvPr>
          <p:cNvSpPr txBox="1"/>
          <p:nvPr/>
        </p:nvSpPr>
        <p:spPr>
          <a:xfrm>
            <a:off x="356272" y="5270262"/>
            <a:ext cx="2318399" cy="538956"/>
          </a:xfrm>
          <a:prstGeom prst="rect">
            <a:avLst/>
          </a:prstGeom>
          <a:solidFill>
            <a:srgbClr val="EBEBEB"/>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Filter Context</a:t>
            </a:r>
          </a:p>
        </p:txBody>
      </p:sp>
      <p:cxnSp>
        <p:nvCxnSpPr>
          <p:cNvPr id="23" name="Straight Arrow Connector 22">
            <a:extLst>
              <a:ext uri="{FF2B5EF4-FFF2-40B4-BE49-F238E27FC236}">
                <a16:creationId xmlns:a16="http://schemas.microsoft.com/office/drawing/2014/main" id="{EE94C314-D3D4-43F0-BC44-1AED88A6A3F4}"/>
              </a:ext>
              <a:ext uri="{C183D7F6-B498-43B3-948B-1728B52AA6E4}">
                <adec:decorative xmlns:adec="http://schemas.microsoft.com/office/drawing/2017/decorative" val="1"/>
              </a:ext>
            </a:extLst>
          </p:cNvPr>
          <p:cNvCxnSpPr/>
          <p:nvPr/>
        </p:nvCxnSpPr>
        <p:spPr>
          <a:xfrm flipV="1">
            <a:off x="833365" y="3426919"/>
            <a:ext cx="545751" cy="770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9A736-151B-4947-81EE-00CFB0ADF97E}"/>
              </a:ext>
              <a:ext uri="{C183D7F6-B498-43B3-948B-1728B52AA6E4}">
                <adec:decorative xmlns:adec="http://schemas.microsoft.com/office/drawing/2017/decorative" val="1"/>
              </a:ext>
            </a:extLst>
          </p:cNvPr>
          <p:cNvCxnSpPr>
            <a:cxnSpLocks/>
          </p:cNvCxnSpPr>
          <p:nvPr/>
        </p:nvCxnSpPr>
        <p:spPr>
          <a:xfrm flipV="1">
            <a:off x="2680567" y="4244407"/>
            <a:ext cx="754783" cy="983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55995" y="1922801"/>
            <a:ext cx="9384447" cy="3437416"/>
          </a:xfrm>
        </p:spPr>
        <p:txBody>
          <a:bodyPr/>
          <a:lstStyle/>
          <a:p>
            <a:r>
              <a:rPr lang="en-US" sz="2353" dirty="0">
                <a:latin typeface="+mn-lt"/>
              </a:rPr>
              <a:t>Q01 – Which DAX function evaluates an expression in a modified filter context?</a:t>
            </a:r>
          </a:p>
          <a:p>
            <a:pPr marL="342900" indent="-342900">
              <a:spcBef>
                <a:spcPts val="1176"/>
              </a:spcBef>
              <a:buFont typeface="Wingdings" panose="05000000000000000000" pitchFamily="2" charset="2"/>
              <a:buChar char="ü"/>
            </a:pPr>
            <a:r>
              <a:rPr lang="en-US" sz="2353" dirty="0">
                <a:latin typeface="+mn-lt"/>
              </a:rPr>
              <a:t>A01 – CALCULATE</a:t>
            </a:r>
          </a:p>
          <a:p>
            <a:endParaRPr lang="en-US" sz="2353" dirty="0">
              <a:latin typeface="+mn-lt"/>
            </a:endParaRPr>
          </a:p>
          <a:p>
            <a:r>
              <a:rPr lang="en-US" sz="2353" dirty="0">
                <a:latin typeface="+mn-lt"/>
              </a:rPr>
              <a:t>Q02 – Why would you want to override the default context?</a:t>
            </a:r>
          </a:p>
          <a:p>
            <a:pPr marL="342900" indent="-342900">
              <a:spcBef>
                <a:spcPts val="1176"/>
              </a:spcBef>
              <a:buFont typeface="Wingdings" panose="05000000000000000000" pitchFamily="2" charset="2"/>
              <a:buChar char="ü"/>
            </a:pPr>
            <a:r>
              <a:rPr lang="en-US" sz="2353" dirty="0">
                <a:latin typeface="+mn-lt"/>
              </a:rPr>
              <a:t>A02 – To create measures that behave according to your intentions, regardless of what the user selects.</a:t>
            </a:r>
          </a:p>
        </p:txBody>
      </p:sp>
    </p:spTree>
    <p:extLst>
      <p:ext uri="{BB962C8B-B14F-4D97-AF65-F5344CB8AC3E}">
        <p14:creationId xmlns:p14="http://schemas.microsoft.com/office/powerpoint/2010/main" val="597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04: Create DAX Calculations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 Advanced DAX</a:t>
            </a:r>
          </a:p>
        </p:txBody>
      </p:sp>
      <p:sp>
        <p:nvSpPr>
          <p:cNvPr id="4" name="Lock" title="Icon of a padlock">
            <a:extLst>
              <a:ext uri="{FF2B5EF4-FFF2-40B4-BE49-F238E27FC236}">
                <a16:creationId xmlns:a16="http://schemas.microsoft.com/office/drawing/2014/main" id="{71AC8B10-F889-4049-B069-532785C9FC3A}"/>
              </a:ext>
            </a:extLst>
          </p:cNvPr>
          <p:cNvSpPr>
            <a:spLocks noChangeAspect="1" noEditPoints="1"/>
          </p:cNvSpPr>
          <p:nvPr/>
        </p:nvSpPr>
        <p:spPr bwMode="auto">
          <a:xfrm>
            <a:off x="10337797" y="2778590"/>
            <a:ext cx="915938"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389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Relationships Effectively</a:t>
            </a:r>
          </a:p>
        </p:txBody>
      </p:sp>
      <p:sp>
        <p:nvSpPr>
          <p:cNvPr id="8" name="Text Placeholder 7">
            <a:extLst>
              <a:ext uri="{FF2B5EF4-FFF2-40B4-BE49-F238E27FC236}">
                <a16:creationId xmlns:a16="http://schemas.microsoft.com/office/drawing/2014/main" id="{755EA673-FEDD-4514-BC2E-B2BD54DAD959}"/>
              </a:ext>
            </a:extLst>
          </p:cNvPr>
          <p:cNvSpPr>
            <a:spLocks noGrp="1"/>
          </p:cNvSpPr>
          <p:nvPr>
            <p:ph type="body" sz="quarter" idx="10"/>
          </p:nvPr>
        </p:nvSpPr>
        <p:spPr>
          <a:xfrm>
            <a:off x="419100" y="1456897"/>
            <a:ext cx="11340811" cy="553998"/>
          </a:xfrm>
        </p:spPr>
        <p:txBody>
          <a:bodyPr/>
          <a:lstStyle/>
          <a:p>
            <a:endParaRPr lang="en-US" dirty="0"/>
          </a:p>
        </p:txBody>
      </p:sp>
      <p:pic>
        <p:nvPicPr>
          <p:cNvPr id="10" name="Picture 9"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E4B350F8-A32B-4C6C-92C8-5D1CFFB1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19710"/>
            <a:ext cx="9563199" cy="5528725"/>
          </a:xfrm>
          <a:prstGeom prst="rect">
            <a:avLst/>
          </a:prstGeom>
        </p:spPr>
      </p:pic>
      <p:pic>
        <p:nvPicPr>
          <p:cNvPr id="6" name="Picture 5" descr="An image showing a report with two visuals, one above the other. The top visual is by order date and the bottom visual is by ship date. ">
            <a:extLst>
              <a:ext uri="{FF2B5EF4-FFF2-40B4-BE49-F238E27FC236}">
                <a16:creationId xmlns:a16="http://schemas.microsoft.com/office/drawing/2014/main" id="{E24B7D24-E23B-4ABA-914C-FAC85564F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025" y="831924"/>
            <a:ext cx="5246981" cy="5904295"/>
          </a:xfrm>
          <a:prstGeom prst="rect">
            <a:avLst/>
          </a:prstGeom>
        </p:spPr>
      </p:pic>
      <p:sp>
        <p:nvSpPr>
          <p:cNvPr id="11" name="TextBox 10">
            <a:extLst>
              <a:ext uri="{FF2B5EF4-FFF2-40B4-BE49-F238E27FC236}">
                <a16:creationId xmlns:a16="http://schemas.microsoft.com/office/drawing/2014/main" id="{10607F5D-8407-47D4-8FF9-657DB4EE6344}"/>
              </a:ext>
            </a:extLst>
          </p:cNvPr>
          <p:cNvSpPr txBox="1"/>
          <p:nvPr/>
        </p:nvSpPr>
        <p:spPr>
          <a:xfrm>
            <a:off x="199206" y="5563383"/>
            <a:ext cx="5615105" cy="1092249"/>
          </a:xfrm>
          <a:prstGeom prst="rect">
            <a:avLst/>
          </a:prstGeom>
          <a:noFill/>
        </p:spPr>
        <p:txBody>
          <a:bodyPr wrap="square" lIns="0" tIns="143428" rIns="0" bIns="143428" rtlCol="0">
            <a:spAutoFit/>
          </a:bodyPr>
          <a:lstStyle/>
          <a:p>
            <a:pPr>
              <a:lnSpc>
                <a:spcPct val="90000"/>
              </a:lnSpc>
              <a:spcAft>
                <a:spcPts val="588"/>
              </a:spcAft>
            </a:pPr>
            <a:r>
              <a:rPr lang="en-US" sz="1568" b="1" dirty="0">
                <a:latin typeface="Segoe UI" panose="020B0502040204020203" pitchFamily="34" charset="0"/>
              </a:rPr>
              <a:t>Sales by Ship Date = </a:t>
            </a:r>
          </a:p>
          <a:p>
            <a:pPr>
              <a:lnSpc>
                <a:spcPct val="90000"/>
              </a:lnSpc>
              <a:spcAft>
                <a:spcPts val="588"/>
              </a:spcAft>
            </a:pPr>
            <a:r>
              <a:rPr lang="en-US" sz="1568" b="1" dirty="0">
                <a:latin typeface="Segoe UI" panose="020B0502040204020203" pitchFamily="34" charset="0"/>
              </a:rPr>
              <a:t>CALCULATE(Sales[TotalPrice], </a:t>
            </a:r>
          </a:p>
          <a:p>
            <a:pPr>
              <a:lnSpc>
                <a:spcPct val="90000"/>
              </a:lnSpc>
              <a:spcAft>
                <a:spcPts val="588"/>
              </a:spcAft>
            </a:pPr>
            <a:r>
              <a:rPr lang="en-US" sz="1568" b="1" dirty="0">
                <a:latin typeface="Segoe UI" panose="020B0502040204020203" pitchFamily="34" charset="0"/>
              </a:rPr>
              <a:t>USERELATIONSHIP('Calendar'[Date], Sales[ShipDate]))</a:t>
            </a:r>
          </a:p>
        </p:txBody>
      </p:sp>
    </p:spTree>
    <p:extLst>
      <p:ext uri="{BB962C8B-B14F-4D97-AF65-F5344CB8AC3E}">
        <p14:creationId xmlns:p14="http://schemas.microsoft.com/office/powerpoint/2010/main" val="239005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Semi-additive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Use SUM() to aggregate over one set of dimensions while using different aggregations over other dimensions.</a:t>
            </a:r>
          </a:p>
          <a:p>
            <a:pPr marL="342900" indent="-342900">
              <a:lnSpc>
                <a:spcPct val="100000"/>
              </a:lnSpc>
              <a:buFont typeface="Arial" panose="020B0604020202020204" pitchFamily="34" charset="0"/>
              <a:buChar char="•"/>
            </a:pPr>
            <a:r>
              <a:rPr lang="en-US" dirty="0">
                <a:latin typeface="+mn-lt"/>
              </a:rPr>
              <a:t>Commonly used over Time dimensions.</a:t>
            </a:r>
          </a:p>
          <a:p>
            <a:pPr marL="342900" indent="-342900">
              <a:lnSpc>
                <a:spcPct val="100000"/>
              </a:lnSpc>
              <a:buFont typeface="Arial" panose="020B0604020202020204" pitchFamily="34" charset="0"/>
              <a:buChar char="•"/>
            </a:pPr>
            <a:r>
              <a:rPr lang="en-US" dirty="0">
                <a:latin typeface="+mn-lt"/>
              </a:rPr>
              <a:t>Ex: calculating inventory each month.</a:t>
            </a:r>
          </a:p>
        </p:txBody>
      </p:sp>
      <p:sp>
        <p:nvSpPr>
          <p:cNvPr id="5" name="TextBox 4">
            <a:extLst>
              <a:ext uri="{FF2B5EF4-FFF2-40B4-BE49-F238E27FC236}">
                <a16:creationId xmlns:a16="http://schemas.microsoft.com/office/drawing/2014/main" id="{F360DEC3-53E8-4CAF-81EE-365B2AFA76B9}"/>
              </a:ext>
            </a:extLst>
          </p:cNvPr>
          <p:cNvSpPr txBox="1"/>
          <p:nvPr/>
        </p:nvSpPr>
        <p:spPr>
          <a:xfrm>
            <a:off x="455994" y="3221503"/>
            <a:ext cx="9384447" cy="2308324"/>
          </a:xfrm>
          <a:prstGeom prst="rect">
            <a:avLst/>
          </a:prstGeom>
          <a:solidFill>
            <a:schemeClr val="bg1">
              <a:lumMod val="85000"/>
            </a:schemeClr>
          </a:solidFill>
        </p:spPr>
        <p:txBody>
          <a:bodyPr wrap="square">
            <a:spAutoFit/>
          </a:bodyPr>
          <a:lstStyle/>
          <a:p>
            <a:r>
              <a:rPr lang="en-US" sz="2400" dirty="0"/>
              <a:t>Last Inventory Count = </a:t>
            </a:r>
          </a:p>
          <a:p>
            <a:r>
              <a:rPr lang="en-US" sz="2400" dirty="0"/>
              <a:t>    CALCULATE </a:t>
            </a:r>
          </a:p>
          <a:p>
            <a:r>
              <a:rPr lang="en-US" sz="2400" dirty="0"/>
              <a:t>( </a:t>
            </a:r>
          </a:p>
          <a:p>
            <a:r>
              <a:rPr lang="en-US" sz="2400" dirty="0"/>
              <a:t>        SUM ( 'Warehouse'[Inventory Count] ),</a:t>
            </a:r>
          </a:p>
          <a:p>
            <a:r>
              <a:rPr lang="en-US" sz="2400" dirty="0"/>
              <a:t>        LASTDATE ( 'Date'[Date] )</a:t>
            </a:r>
          </a:p>
          <a:p>
            <a:r>
              <a:rPr lang="en-US" sz="2400" dirty="0"/>
              <a:t>) </a:t>
            </a:r>
          </a:p>
        </p:txBody>
      </p:sp>
    </p:spTree>
    <p:extLst>
      <p:ext uri="{BB962C8B-B14F-4D97-AF65-F5344CB8AC3E}">
        <p14:creationId xmlns:p14="http://schemas.microsoft.com/office/powerpoint/2010/main" val="37606759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314960" y="1161860"/>
            <a:ext cx="5222239" cy="413150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66265" y="1033738"/>
            <a:ext cx="6027326" cy="393575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Time-Intelligence</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5966264" y="5064552"/>
            <a:ext cx="6027326" cy="1431161"/>
          </a:xfrm>
          <a:solidFill>
            <a:schemeClr val="bg1">
              <a:lumMod val="95000"/>
            </a:schemeClr>
          </a:solidFill>
        </p:spPr>
        <p:txBody>
          <a:bodyPr/>
          <a:lstStyle/>
          <a:p>
            <a:r>
              <a:rPr lang="en-US" sz="1400" dirty="0"/>
              <a:t>Total Sales Previous Month = CALCULATE(</a:t>
            </a:r>
          </a:p>
          <a:p>
            <a:r>
              <a:rPr lang="en-US" sz="1400" dirty="0"/>
              <a:t>			    SUM(‘</a:t>
            </a:r>
            <a:r>
              <a:rPr lang="en-US" sz="1400" dirty="0" err="1"/>
              <a:t>SalesOrderDetails</a:t>
            </a:r>
            <a:r>
              <a:rPr lang="en-US" sz="1400" dirty="0"/>
              <a:t>’[Total price]’</a:t>
            </a:r>
          </a:p>
          <a:p>
            <a:r>
              <a:rPr lang="en-US" sz="1400" dirty="0"/>
              <a:t>			    , PREVIOUSMONTH(Dates[Date])</a:t>
            </a:r>
          </a:p>
          <a:p>
            <a:r>
              <a:rPr lang="en-US" sz="1400" dirty="0"/>
              <a:t>		         )</a:t>
            </a:r>
          </a:p>
        </p:txBody>
      </p:sp>
      <p:pic>
        <p:nvPicPr>
          <p:cNvPr id="6" name="Picture 5" descr="An image showing a running total visual highlight time-intelligence using DAX.">
            <a:extLst>
              <a:ext uri="{FF2B5EF4-FFF2-40B4-BE49-F238E27FC236}">
                <a16:creationId xmlns:a16="http://schemas.microsoft.com/office/drawing/2014/main" id="{B25B3BF7-8728-422D-A486-39738771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80" y="1349004"/>
            <a:ext cx="3852915" cy="3852915"/>
          </a:xfrm>
          <a:prstGeom prst="rect">
            <a:avLst/>
          </a:prstGeom>
        </p:spPr>
      </p:pic>
      <p:pic>
        <p:nvPicPr>
          <p:cNvPr id="11" name="Picture 10" descr="An image showing how the CALCULATE function along with the PREVIOUSMONTH functions in DAX, are used to calculate previous months totals.">
            <a:extLst>
              <a:ext uri="{FF2B5EF4-FFF2-40B4-BE49-F238E27FC236}">
                <a16:creationId xmlns:a16="http://schemas.microsoft.com/office/drawing/2014/main" id="{257D1E65-224E-4F05-856E-749AAFDB8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774" y="1033739"/>
            <a:ext cx="5715798" cy="3448531"/>
          </a:xfrm>
          <a:prstGeom prst="rect">
            <a:avLst/>
          </a:prstGeom>
        </p:spPr>
      </p:pic>
      <p:sp>
        <p:nvSpPr>
          <p:cNvPr id="8" name="Arrow: Curved Right 7" descr="Image of arrow pointing to table visual containing calculated measure.">
            <a:extLst>
              <a:ext uri="{FF2B5EF4-FFF2-40B4-BE49-F238E27FC236}">
                <a16:creationId xmlns:a16="http://schemas.microsoft.com/office/drawing/2014/main" id="{A95C4DFB-9F69-4ABF-AA58-115768745C55}"/>
              </a:ext>
            </a:extLst>
          </p:cNvPr>
          <p:cNvSpPr/>
          <p:nvPr/>
        </p:nvSpPr>
        <p:spPr bwMode="auto">
          <a:xfrm rot="14770056">
            <a:off x="5210248" y="2466238"/>
            <a:ext cx="591259" cy="1828800"/>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54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734082"/>
          </a:xfrm>
        </p:spPr>
        <p:txBody>
          <a:bodyPr/>
          <a:lstStyle/>
          <a:p>
            <a:r>
              <a:rPr lang="en-US" dirty="0"/>
              <a:t>You will learn the following concepts:</a:t>
            </a:r>
          </a:p>
          <a:p>
            <a:pPr marL="342900" lvl="1" indent="-342900">
              <a:buFont typeface="Arial" panose="020B0604020202020204" pitchFamily="34" charset="0"/>
              <a:buChar char="•"/>
            </a:pPr>
            <a:r>
              <a:rPr lang="en-US" dirty="0"/>
              <a:t>DAX</a:t>
            </a:r>
          </a:p>
          <a:p>
            <a:pPr marL="342900" lvl="1" indent="-342900">
              <a:buFont typeface="Arial" panose="020B0604020202020204" pitchFamily="34" charset="0"/>
              <a:buChar char="•"/>
            </a:pPr>
            <a:r>
              <a:rPr lang="en-US" dirty="0"/>
              <a:t>Measures</a:t>
            </a:r>
          </a:p>
          <a:p>
            <a:pPr marL="342900" lvl="1" indent="-342900">
              <a:buFont typeface="Arial" panose="020B0604020202020204" pitchFamily="34" charset="0"/>
              <a:buChar char="•"/>
            </a:pPr>
            <a:r>
              <a:rPr lang="en-US" dirty="0"/>
              <a:t>Calculated columns</a:t>
            </a:r>
          </a:p>
          <a:p>
            <a:pPr marL="342900" lvl="1" indent="-342900">
              <a:buFont typeface="Arial" panose="020B0604020202020204" pitchFamily="34" charset="0"/>
              <a:buChar char="•"/>
            </a:pPr>
            <a:r>
              <a:rPr lang="en-US" dirty="0"/>
              <a:t>Context</a:t>
            </a:r>
          </a:p>
          <a:p>
            <a:pPr marL="3429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18643" y="1295560"/>
            <a:ext cx="9384447" cy="4160113"/>
          </a:xfrm>
        </p:spPr>
        <p:txBody>
          <a:bodyPr/>
          <a:lstStyle/>
          <a:p>
            <a:r>
              <a:rPr lang="en-US" sz="2000" dirty="0">
                <a:latin typeface="+mn-lt"/>
              </a:rPr>
              <a:t>Q01 – What type of Measure uses SUM to aggregate over one set of dimensions and a different aggregation over a different set of dimension? </a:t>
            </a:r>
          </a:p>
          <a:p>
            <a:pPr marL="342900" indent="-342900">
              <a:spcBef>
                <a:spcPts val="1176"/>
              </a:spcBef>
              <a:buFont typeface="Wingdings" panose="05000000000000000000" pitchFamily="2" charset="2"/>
              <a:buChar char="ü"/>
            </a:pPr>
            <a:r>
              <a:rPr lang="en-US" sz="2000" dirty="0">
                <a:latin typeface="+mn-lt"/>
              </a:rPr>
              <a:t>A01 – Semi-additive</a:t>
            </a:r>
          </a:p>
          <a:p>
            <a:endParaRPr lang="en-US" sz="2000" dirty="0">
              <a:latin typeface="+mn-lt"/>
            </a:endParaRPr>
          </a:p>
          <a:p>
            <a:r>
              <a:rPr lang="en-US" sz="2000" dirty="0">
                <a:latin typeface="+mn-lt"/>
              </a:rPr>
              <a:t>Q02 – What type of functions enable you to manipulate data using time periods?</a:t>
            </a:r>
          </a:p>
          <a:p>
            <a:pPr marL="342900" indent="-342900">
              <a:spcBef>
                <a:spcPts val="1176"/>
              </a:spcBef>
              <a:buFont typeface="Wingdings" panose="05000000000000000000" pitchFamily="2" charset="2"/>
              <a:buChar char="ü"/>
            </a:pPr>
            <a:r>
              <a:rPr lang="en-US" sz="2000" dirty="0">
                <a:latin typeface="+mn-lt"/>
              </a:rPr>
              <a:t>A02 – Time intelligence</a:t>
            </a:r>
          </a:p>
          <a:p>
            <a:endParaRPr lang="en-US" sz="2000" dirty="0">
              <a:latin typeface="+mn-lt"/>
            </a:endParaRPr>
          </a:p>
          <a:p>
            <a:r>
              <a:rPr lang="en-US" sz="2000" dirty="0">
                <a:latin typeface="+mn-lt"/>
              </a:rPr>
              <a:t>Q03 – Which two functions will help you compare dates to the previous month?</a:t>
            </a:r>
          </a:p>
          <a:p>
            <a:pPr marL="342900" indent="-342900">
              <a:spcBef>
                <a:spcPts val="1176"/>
              </a:spcBef>
              <a:buFont typeface="Wingdings" panose="05000000000000000000" pitchFamily="2" charset="2"/>
              <a:buChar char="ü"/>
            </a:pPr>
            <a:r>
              <a:rPr lang="en-US" sz="2000" dirty="0">
                <a:latin typeface="+mn-lt"/>
              </a:rPr>
              <a:t>A03 – CALCULATE and PREVIOUSMONTH</a:t>
            </a:r>
          </a:p>
        </p:txBody>
      </p:sp>
    </p:spTree>
    <p:extLst>
      <p:ext uri="{BB962C8B-B14F-4D97-AF65-F5344CB8AC3E}">
        <p14:creationId xmlns:p14="http://schemas.microsoft.com/office/powerpoint/2010/main" val="379741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a:t>Lab 05: </a:t>
            </a:r>
            <a:r>
              <a:rPr lang="en-US" dirty="0"/>
              <a:t>Create DAX Calculations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64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041858"/>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DAX</a:t>
            </a:r>
          </a:p>
          <a:p>
            <a:pPr marL="342900" indent="-342900">
              <a:lnSpc>
                <a:spcPct val="100000"/>
              </a:lnSpc>
              <a:buFont typeface="Arial" panose="020B0604020202020204" pitchFamily="34" charset="0"/>
              <a:buChar char="•"/>
            </a:pPr>
            <a:r>
              <a:rPr lang="en-US" dirty="0">
                <a:latin typeface="+mn-lt"/>
              </a:rPr>
              <a:t>Measures</a:t>
            </a:r>
          </a:p>
          <a:p>
            <a:pPr marL="342900" indent="-342900">
              <a:lnSpc>
                <a:spcPct val="100000"/>
              </a:lnSpc>
              <a:buFont typeface="Arial" panose="020B0604020202020204" pitchFamily="34" charset="0"/>
              <a:buChar char="•"/>
            </a:pPr>
            <a:r>
              <a:rPr lang="en-US" dirty="0">
                <a:latin typeface="+mn-lt"/>
              </a:rPr>
              <a:t>Calculated columns</a:t>
            </a:r>
          </a:p>
          <a:p>
            <a:pPr marL="342900" indent="-342900">
              <a:lnSpc>
                <a:spcPct val="100000"/>
              </a:lnSpc>
              <a:buFont typeface="Arial" panose="020B0604020202020204" pitchFamily="34" charset="0"/>
              <a:buChar char="•"/>
            </a:pPr>
            <a:r>
              <a:rPr lang="en-US" dirty="0">
                <a:latin typeface="+mn-lt"/>
              </a:rPr>
              <a:t>Context</a:t>
            </a:r>
          </a:p>
          <a:p>
            <a:pPr marL="342900" indent="-342900">
              <a:lnSpc>
                <a:spcPct val="100000"/>
              </a:lnSpc>
              <a:buFont typeface="Arial" panose="020B0604020202020204" pitchFamily="34" charset="0"/>
              <a:buChar char="•"/>
            </a:pPr>
            <a:r>
              <a:rPr lang="en-US" dirty="0">
                <a:latin typeface="+mn-lt"/>
              </a:rPr>
              <a:t>Time-Intelligence</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794337"/>
          </a:xfrm>
        </p:spPr>
        <p:txBody>
          <a:bodyPr vert="horz" wrap="square" lIns="0" tIns="0" rIns="0" bIns="0" rtlCol="0" anchor="t">
            <a:spAutoFit/>
          </a:bodyPr>
          <a:lstStyle/>
          <a:p>
            <a:pPr>
              <a:lnSpc>
                <a:spcPct val="100000"/>
              </a:lnSpc>
            </a:pPr>
            <a:r>
              <a:rPr lang="en-US" dirty="0"/>
              <a:t>PL-300 Introduction to creating measures using DAX in Power BI</a:t>
            </a:r>
          </a:p>
          <a:p>
            <a:r>
              <a:rPr lang="en-US" dirty="0">
                <a:hlinkClick r:id="rId3"/>
              </a:rPr>
              <a:t>https://docs.microsoft.com/en-us/learn/modules/create-measures-dax-power-bi/</a:t>
            </a:r>
            <a:endParaRPr lang="en-US" dirty="0"/>
          </a:p>
          <a:p>
            <a:pPr>
              <a:lnSpc>
                <a:spcPct val="100000"/>
              </a:lnSpc>
            </a:pP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DAX</a:t>
            </a:r>
          </a:p>
        </p:txBody>
      </p:sp>
      <p:sp>
        <p:nvSpPr>
          <p:cNvPr id="2" name="Text Placeholder 1"/>
          <p:cNvSpPr>
            <a:spLocks noGrp="1"/>
          </p:cNvSpPr>
          <p:nvPr>
            <p:ph type="body" sz="quarter" idx="15"/>
          </p:nvPr>
        </p:nvSpPr>
        <p:spPr/>
        <p:txBody>
          <a:bodyPr/>
          <a:lstStyle/>
          <a:p>
            <a:pPr lvl="1"/>
            <a:r>
              <a:rPr lang="en-US" dirty="0"/>
              <a:t>DAX Context</a:t>
            </a:r>
          </a:p>
        </p:txBody>
      </p:sp>
      <p:sp>
        <p:nvSpPr>
          <p:cNvPr id="3" name="Text Placeholder 2"/>
          <p:cNvSpPr>
            <a:spLocks noGrp="1"/>
          </p:cNvSpPr>
          <p:nvPr>
            <p:ph type="body" sz="quarter" idx="20"/>
          </p:nvPr>
        </p:nvSpPr>
        <p:spPr/>
        <p:txBody>
          <a:bodyPr/>
          <a:lstStyle/>
          <a:p>
            <a:pPr lvl="1"/>
            <a:r>
              <a:rPr lang="en-US" dirty="0"/>
              <a:t>Advanced DAX</a:t>
            </a:r>
          </a:p>
        </p:txBody>
      </p:sp>
      <p:grpSp>
        <p:nvGrpSpPr>
          <p:cNvPr id="21" name="Group 20" descr="Icon of a fingerprint">
            <a:extLst>
              <a:ext uri="{FF2B5EF4-FFF2-40B4-BE49-F238E27FC236}">
                <a16:creationId xmlns:a16="http://schemas.microsoft.com/office/drawing/2014/main" id="{D26B5379-11BA-4669-81DB-7C8A3464E8C5}"/>
              </a:ext>
            </a:extLst>
          </p:cNvPr>
          <p:cNvGrpSpPr/>
          <p:nvPr/>
        </p:nvGrpSpPr>
        <p:grpSpPr>
          <a:xfrm>
            <a:off x="3031668" y="1620002"/>
            <a:ext cx="702132" cy="702232"/>
            <a:chOff x="3031668" y="1620002"/>
            <a:chExt cx="702132" cy="702232"/>
          </a:xfrm>
        </p:grpSpPr>
        <p:grpSp>
          <p:nvGrpSpPr>
            <p:cNvPr id="22" name="Group 21">
              <a:extLst>
                <a:ext uri="{FF2B5EF4-FFF2-40B4-BE49-F238E27FC236}">
                  <a16:creationId xmlns:a16="http://schemas.microsoft.com/office/drawing/2014/main" id="{A6CA5310-7BF4-4098-B03A-CED1F727602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24" name="Freeform 5">
                <a:extLst>
                  <a:ext uri="{FF2B5EF4-FFF2-40B4-BE49-F238E27FC236}">
                    <a16:creationId xmlns:a16="http://schemas.microsoft.com/office/drawing/2014/main" id="{A31CA57E-7972-4F71-BDD7-5D630F19706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84D0D1C5-FE03-4683-8ADA-42482D456DC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Fingerprint_E928" title="Icon of a fingerprint">
              <a:extLst>
                <a:ext uri="{FF2B5EF4-FFF2-40B4-BE49-F238E27FC236}">
                  <a16:creationId xmlns:a16="http://schemas.microsoft.com/office/drawing/2014/main" id="{C04B3233-19E4-480E-BE44-36F21643F418}"/>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descr="Icon of a shield with an exclamation point inside">
            <a:extLst>
              <a:ext uri="{FF2B5EF4-FFF2-40B4-BE49-F238E27FC236}">
                <a16:creationId xmlns:a16="http://schemas.microsoft.com/office/drawing/2014/main" id="{6756F830-0714-4C63-80B7-6FE0A61450FE}"/>
              </a:ext>
            </a:extLst>
          </p:cNvPr>
          <p:cNvGrpSpPr/>
          <p:nvPr/>
        </p:nvGrpSpPr>
        <p:grpSpPr>
          <a:xfrm>
            <a:off x="3031668" y="3077885"/>
            <a:ext cx="702132" cy="702232"/>
            <a:chOff x="3031668" y="3077885"/>
            <a:chExt cx="702132" cy="702232"/>
          </a:xfrm>
        </p:grpSpPr>
        <p:grpSp>
          <p:nvGrpSpPr>
            <p:cNvPr id="27" name="Group 26">
              <a:extLst>
                <a:ext uri="{FF2B5EF4-FFF2-40B4-BE49-F238E27FC236}">
                  <a16:creationId xmlns:a16="http://schemas.microsoft.com/office/drawing/2014/main" id="{D85A9FA8-4DD8-4C26-B82E-F7FB6471906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29" name="Freeform 5">
                <a:extLst>
                  <a:ext uri="{FF2B5EF4-FFF2-40B4-BE49-F238E27FC236}">
                    <a16:creationId xmlns:a16="http://schemas.microsoft.com/office/drawing/2014/main" id="{289C700C-DFCA-46B7-A3B5-9312D61BCD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 name="Freeform 6">
                <a:extLst>
                  <a:ext uri="{FF2B5EF4-FFF2-40B4-BE49-F238E27FC236}">
                    <a16:creationId xmlns:a16="http://schemas.microsoft.com/office/drawing/2014/main" id="{A2AF1FE5-752B-4605-97FC-DBE4E20E094F}"/>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73503C6B-470C-4D33-8CD0-EE248C14326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descr="Icon of a padlock">
            <a:extLst>
              <a:ext uri="{FF2B5EF4-FFF2-40B4-BE49-F238E27FC236}">
                <a16:creationId xmlns:a16="http://schemas.microsoft.com/office/drawing/2014/main" id="{6AFFF2BE-046D-463B-BE3B-B3AF7635E39D}"/>
              </a:ext>
            </a:extLst>
          </p:cNvPr>
          <p:cNvGrpSpPr/>
          <p:nvPr/>
        </p:nvGrpSpPr>
        <p:grpSpPr>
          <a:xfrm>
            <a:off x="3031668" y="4535768"/>
            <a:ext cx="702132" cy="702232"/>
            <a:chOff x="3031668" y="4535768"/>
            <a:chExt cx="702132" cy="702232"/>
          </a:xfrm>
        </p:grpSpPr>
        <p:grpSp>
          <p:nvGrpSpPr>
            <p:cNvPr id="38" name="Group 37">
              <a:extLst>
                <a:ext uri="{FF2B5EF4-FFF2-40B4-BE49-F238E27FC236}">
                  <a16:creationId xmlns:a16="http://schemas.microsoft.com/office/drawing/2014/main" id="{9A5CFC12-1539-425E-9CDD-A41689B89813}"/>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0" name="Freeform 5">
                <a:extLst>
                  <a:ext uri="{FF2B5EF4-FFF2-40B4-BE49-F238E27FC236}">
                    <a16:creationId xmlns:a16="http://schemas.microsoft.com/office/drawing/2014/main" id="{81764517-B070-49D4-89D6-F693397FEF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F48018A-A55F-4691-95D6-3AB9C69D4C0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9" name="Lock" title="Icon of a padlock">
              <a:extLst>
                <a:ext uri="{FF2B5EF4-FFF2-40B4-BE49-F238E27FC236}">
                  <a16:creationId xmlns:a16="http://schemas.microsoft.com/office/drawing/2014/main" id="{ADDDE703-1881-485F-A676-AC29FEA04787}"/>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Introduction to DAX</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DAX</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lnSpc>
                <a:spcPct val="100000"/>
              </a:lnSpc>
              <a:buFont typeface="Arial" panose="020B0604020202020204" pitchFamily="34" charset="0"/>
              <a:buChar char="•"/>
            </a:pPr>
            <a:r>
              <a:rPr lang="en-US" dirty="0">
                <a:latin typeface="+mn-lt"/>
              </a:rPr>
              <a:t>Data Analysis Expressions (DAX).</a:t>
            </a:r>
          </a:p>
          <a:p>
            <a:pPr marL="342900" indent="-342900">
              <a:lnSpc>
                <a:spcPct val="100000"/>
              </a:lnSpc>
              <a:buFont typeface="Arial" panose="020B0604020202020204" pitchFamily="34" charset="0"/>
              <a:buChar char="•"/>
            </a:pPr>
            <a:r>
              <a:rPr lang="en-US" dirty="0">
                <a:latin typeface="+mn-lt"/>
              </a:rPr>
              <a:t>Developed by Microsoft.</a:t>
            </a:r>
          </a:p>
          <a:p>
            <a:pPr marL="342900" indent="-342900">
              <a:lnSpc>
                <a:spcPct val="100000"/>
              </a:lnSpc>
              <a:buFont typeface="Arial" panose="020B0604020202020204" pitchFamily="34" charset="0"/>
              <a:buChar char="•"/>
            </a:pPr>
            <a:r>
              <a:rPr lang="en-US" dirty="0">
                <a:latin typeface="+mn-lt"/>
              </a:rPr>
              <a:t>A library of functions and operators.</a:t>
            </a:r>
          </a:p>
          <a:p>
            <a:pPr marL="342900" indent="-342900">
              <a:lnSpc>
                <a:spcPct val="100000"/>
              </a:lnSpc>
              <a:buFont typeface="Arial" panose="020B0604020202020204" pitchFamily="34" charset="0"/>
              <a:buChar char="•"/>
            </a:pPr>
            <a:r>
              <a:rPr lang="en-US" dirty="0">
                <a:latin typeface="+mn-lt"/>
              </a:rPr>
              <a:t>Build formulas and expressions.</a:t>
            </a:r>
          </a:p>
          <a:p>
            <a:pPr marL="342900" indent="-342900">
              <a:lnSpc>
                <a:spcPct val="100000"/>
              </a:lnSpc>
              <a:buFont typeface="Arial" panose="020B0604020202020204" pitchFamily="34" charset="0"/>
              <a:buChar char="•"/>
            </a:pPr>
            <a:r>
              <a:rPr lang="en-US" dirty="0">
                <a:latin typeface="+mn-lt"/>
              </a:rPr>
              <a:t>Create calculated tables, columns, and measures.</a:t>
            </a:r>
          </a:p>
        </p:txBody>
      </p:sp>
    </p:spTree>
    <p:extLst>
      <p:ext uri="{BB962C8B-B14F-4D97-AF65-F5344CB8AC3E}">
        <p14:creationId xmlns:p14="http://schemas.microsoft.com/office/powerpoint/2010/main" val="611509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Calculated Columns</a:t>
            </a:r>
          </a:p>
        </p:txBody>
      </p:sp>
      <p:sp>
        <p:nvSpPr>
          <p:cNvPr id="7" name="Text Placeholder 6">
            <a:extLst>
              <a:ext uri="{FF2B5EF4-FFF2-40B4-BE49-F238E27FC236}">
                <a16:creationId xmlns:a16="http://schemas.microsoft.com/office/drawing/2014/main" id="{E7BE165E-0F72-464C-8AA4-61646C65BCCC}"/>
              </a:ext>
              <a:ext uri="{C183D7F6-B498-43B3-948B-1728B52AA6E4}">
                <adec:decorative xmlns:adec="http://schemas.microsoft.com/office/drawing/2017/decorative" val="1"/>
              </a:ext>
            </a:extLst>
          </p:cNvPr>
          <p:cNvSpPr>
            <a:spLocks noGrp="1"/>
          </p:cNvSpPr>
          <p:nvPr>
            <p:ph type="body" sz="quarter" idx="10"/>
          </p:nvPr>
        </p:nvSpPr>
        <p:spPr>
          <a:xfrm>
            <a:off x="419100" y="1456897"/>
            <a:ext cx="11340811" cy="553998"/>
          </a:xfrm>
        </p:spPr>
        <p:txBody>
          <a:bodyPr/>
          <a:lstStyle/>
          <a:p>
            <a:endParaRPr lang="en-US" dirty="0"/>
          </a:p>
        </p:txBody>
      </p:sp>
      <p:sp>
        <p:nvSpPr>
          <p:cNvPr id="8" name="Speech Bubble: Rectangle 7">
            <a:extLst>
              <a:ext uri="{FF2B5EF4-FFF2-40B4-BE49-F238E27FC236}">
                <a16:creationId xmlns:a16="http://schemas.microsoft.com/office/drawing/2014/main" id="{932123CA-3A94-4B52-B1EF-F1CA7DD66584}"/>
              </a:ext>
            </a:extLst>
          </p:cNvPr>
          <p:cNvSpPr/>
          <p:nvPr/>
        </p:nvSpPr>
        <p:spPr bwMode="auto">
          <a:xfrm>
            <a:off x="4069485" y="293808"/>
            <a:ext cx="5335862" cy="768365"/>
          </a:xfrm>
          <a:prstGeom prst="wedgeRectCallout">
            <a:avLst>
              <a:gd name="adj1" fmla="val -14631"/>
              <a:gd name="adj2" fmla="val 113163"/>
            </a:avLst>
          </a:prstGeom>
          <a:solidFill>
            <a:schemeClr val="bg1">
              <a:lumMod val="8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 calculated column is an extension of a table using a DAX formula that is evaluated for each row.</a:t>
            </a:r>
          </a:p>
        </p:txBody>
      </p:sp>
      <p:pic>
        <p:nvPicPr>
          <p:cNvPr id="5" name="Picture 4">
            <a:extLst>
              <a:ext uri="{FF2B5EF4-FFF2-40B4-BE49-F238E27FC236}">
                <a16:creationId xmlns:a16="http://schemas.microsoft.com/office/drawing/2014/main" id="{2BCE580E-423C-4193-B338-8E80CAD5DB92}"/>
              </a:ext>
            </a:extLst>
          </p:cNvPr>
          <p:cNvPicPr>
            <a:picLocks noChangeAspect="1"/>
          </p:cNvPicPr>
          <p:nvPr/>
        </p:nvPicPr>
        <p:blipFill>
          <a:blip r:embed="rId3"/>
          <a:stretch>
            <a:fillRect/>
          </a:stretch>
        </p:blipFill>
        <p:spPr>
          <a:xfrm>
            <a:off x="318440" y="1616212"/>
            <a:ext cx="7595814" cy="2810373"/>
          </a:xfrm>
          <a:prstGeom prst="rect">
            <a:avLst/>
          </a:prstGeom>
        </p:spPr>
      </p:pic>
      <p:pic>
        <p:nvPicPr>
          <p:cNvPr id="11" name="Picture 10">
            <a:extLst>
              <a:ext uri="{FF2B5EF4-FFF2-40B4-BE49-F238E27FC236}">
                <a16:creationId xmlns:a16="http://schemas.microsoft.com/office/drawing/2014/main" id="{7DFE545A-DD0B-4532-AA18-A8DEFCAB9D33}"/>
              </a:ext>
            </a:extLst>
          </p:cNvPr>
          <p:cNvPicPr>
            <a:picLocks noChangeAspect="1"/>
          </p:cNvPicPr>
          <p:nvPr/>
        </p:nvPicPr>
        <p:blipFill>
          <a:blip r:embed="rId4"/>
          <a:stretch>
            <a:fillRect/>
          </a:stretch>
        </p:blipFill>
        <p:spPr>
          <a:xfrm>
            <a:off x="4116347" y="2699143"/>
            <a:ext cx="7806646" cy="2444232"/>
          </a:xfrm>
          <a:prstGeom prst="rect">
            <a:avLst/>
          </a:prstGeom>
        </p:spPr>
      </p:pic>
      <p:sp>
        <p:nvSpPr>
          <p:cNvPr id="15" name="Arrow: Curved Right 14" descr="Image of arrow pointing to table visual.">
            <a:extLst>
              <a:ext uri="{FF2B5EF4-FFF2-40B4-BE49-F238E27FC236}">
                <a16:creationId xmlns:a16="http://schemas.microsoft.com/office/drawing/2014/main" id="{A463319C-2261-4208-8B62-2A33DF1DD163}"/>
              </a:ext>
            </a:extLst>
          </p:cNvPr>
          <p:cNvSpPr/>
          <p:nvPr/>
        </p:nvSpPr>
        <p:spPr bwMode="auto">
          <a:xfrm rot="18277556">
            <a:off x="3603769" y="3372553"/>
            <a:ext cx="444444"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2B86C6B-7FD0-4D9D-9122-D5187F2B5701}"/>
              </a:ext>
            </a:extLst>
          </p:cNvPr>
          <p:cNvSpPr/>
          <p:nvPr/>
        </p:nvSpPr>
        <p:spPr bwMode="auto">
          <a:xfrm>
            <a:off x="773167" y="1616212"/>
            <a:ext cx="5860377" cy="344856"/>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18643" y="1328316"/>
            <a:ext cx="5192710" cy="1527406"/>
          </a:xfrm>
        </p:spPr>
        <p:txBody>
          <a:bodyPr/>
          <a:lstStyle/>
          <a:p>
            <a:pPr marL="342900" indent="-342900">
              <a:buFont typeface="Wingdings" panose="05000000000000000000" pitchFamily="2" charset="2"/>
              <a:buChar char="ü"/>
            </a:pPr>
            <a:r>
              <a:rPr lang="en-US" sz="2353" dirty="0">
                <a:latin typeface="+mn-lt"/>
              </a:rPr>
              <a:t>Measures are Computed at runtime</a:t>
            </a:r>
          </a:p>
          <a:p>
            <a:pPr marL="342900" indent="-342900">
              <a:buFont typeface="Wingdings" panose="05000000000000000000" pitchFamily="2" charset="2"/>
              <a:buChar char="ü"/>
            </a:pPr>
            <a:r>
              <a:rPr lang="en-US" sz="2353" dirty="0">
                <a:latin typeface="+mn-lt"/>
              </a:rPr>
              <a:t>Stored temporarily</a:t>
            </a:r>
          </a:p>
          <a:p>
            <a:pPr marL="342900" indent="-342900">
              <a:buFont typeface="Wingdings" panose="05000000000000000000" pitchFamily="2" charset="2"/>
              <a:buChar char="ü"/>
            </a:pPr>
            <a:r>
              <a:rPr lang="en-US" sz="2353" dirty="0">
                <a:latin typeface="+mn-lt"/>
              </a:rPr>
              <a:t>Limited By Filter Context (As applied)</a:t>
            </a:r>
          </a:p>
        </p:txBody>
      </p:sp>
      <p:graphicFrame>
        <p:nvGraphicFramePr>
          <p:cNvPr id="5" name="Table 4">
            <a:extLst>
              <a:ext uri="{FF2B5EF4-FFF2-40B4-BE49-F238E27FC236}">
                <a16:creationId xmlns:a16="http://schemas.microsoft.com/office/drawing/2014/main" id="{4E3C70C5-D8BC-4654-AC66-5CB20592B440}"/>
              </a:ext>
            </a:extLst>
          </p:cNvPr>
          <p:cNvGraphicFramePr>
            <a:graphicFrameLocks noGrp="1"/>
          </p:cNvGraphicFramePr>
          <p:nvPr/>
        </p:nvGraphicFramePr>
        <p:xfrm>
          <a:off x="839509" y="3254969"/>
          <a:ext cx="4631956" cy="2543584"/>
        </p:xfrm>
        <a:graphic>
          <a:graphicData uri="http://schemas.openxmlformats.org/drawingml/2006/table">
            <a:tbl>
              <a:tblPr>
                <a:tableStyleId>{5C22544A-7EE6-4342-B048-85BDC9FD1C3A}</a:tableStyleId>
              </a:tblPr>
              <a:tblGrid>
                <a:gridCol w="670883">
                  <a:extLst>
                    <a:ext uri="{9D8B030D-6E8A-4147-A177-3AD203B41FA5}">
                      <a16:colId xmlns:a16="http://schemas.microsoft.com/office/drawing/2014/main" val="1968922687"/>
                    </a:ext>
                  </a:extLst>
                </a:gridCol>
                <a:gridCol w="1050822">
                  <a:extLst>
                    <a:ext uri="{9D8B030D-6E8A-4147-A177-3AD203B41FA5}">
                      <a16:colId xmlns:a16="http://schemas.microsoft.com/office/drawing/2014/main" val="3305521138"/>
                    </a:ext>
                  </a:extLst>
                </a:gridCol>
                <a:gridCol w="726308">
                  <a:extLst>
                    <a:ext uri="{9D8B030D-6E8A-4147-A177-3AD203B41FA5}">
                      <a16:colId xmlns:a16="http://schemas.microsoft.com/office/drawing/2014/main" val="2651867381"/>
                    </a:ext>
                  </a:extLst>
                </a:gridCol>
                <a:gridCol w="1027738">
                  <a:extLst>
                    <a:ext uri="{9D8B030D-6E8A-4147-A177-3AD203B41FA5}">
                      <a16:colId xmlns:a16="http://schemas.microsoft.com/office/drawing/2014/main" val="4262068619"/>
                    </a:ext>
                  </a:extLst>
                </a:gridCol>
                <a:gridCol w="115620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Order Date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Customer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335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5-Jan-18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6-Jan-18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7-Jan-18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166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graphicFrame>
        <p:nvGraphicFramePr>
          <p:cNvPr id="6" name="Table 5">
            <a:extLst>
              <a:ext uri="{FF2B5EF4-FFF2-40B4-BE49-F238E27FC236}">
                <a16:creationId xmlns:a16="http://schemas.microsoft.com/office/drawing/2014/main" id="{48E1CC90-2C01-420C-9C06-7979DF57A28E}"/>
              </a:ext>
            </a:extLst>
          </p:cNvPr>
          <p:cNvGraphicFramePr>
            <a:graphicFrameLocks noGrp="1"/>
          </p:cNvGraphicFramePr>
          <p:nvPr/>
        </p:nvGraphicFramePr>
        <p:xfrm>
          <a:off x="7162922" y="3832923"/>
          <a:ext cx="3594177" cy="1134632"/>
        </p:xfrm>
        <a:graphic>
          <a:graphicData uri="http://schemas.openxmlformats.org/drawingml/2006/table">
            <a:tbl>
              <a:tblPr>
                <a:tableStyleId>{5C22544A-7EE6-4342-B048-85BDC9FD1C3A}</a:tableStyleId>
              </a:tblPr>
              <a:tblGrid>
                <a:gridCol w="1996765">
                  <a:extLst>
                    <a:ext uri="{9D8B030D-6E8A-4147-A177-3AD203B41FA5}">
                      <a16:colId xmlns:a16="http://schemas.microsoft.com/office/drawing/2014/main" val="900943614"/>
                    </a:ext>
                  </a:extLst>
                </a:gridCol>
                <a:gridCol w="1597412">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7" name="Arrow: Right 6">
            <a:extLst>
              <a:ext uri="{FF2B5EF4-FFF2-40B4-BE49-F238E27FC236}">
                <a16:creationId xmlns:a16="http://schemas.microsoft.com/office/drawing/2014/main" id="{FE0EEF60-4E18-449D-A9BF-0926977F1529}"/>
              </a:ext>
            </a:extLst>
          </p:cNvPr>
          <p:cNvSpPr/>
          <p:nvPr/>
        </p:nvSpPr>
        <p:spPr>
          <a:xfrm>
            <a:off x="5762732" y="413484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8" name="TextBox 7">
            <a:extLst>
              <a:ext uri="{FF2B5EF4-FFF2-40B4-BE49-F238E27FC236}">
                <a16:creationId xmlns:a16="http://schemas.microsoft.com/office/drawing/2014/main" id="{31F91BDA-630D-41BF-9044-BDF0E54D0E5A}"/>
              </a:ext>
            </a:extLst>
          </p:cNvPr>
          <p:cNvSpPr txBox="1"/>
          <p:nvPr/>
        </p:nvSpPr>
        <p:spPr>
          <a:xfrm flipH="1">
            <a:off x="5521182" y="459075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spTree>
    <p:extLst>
      <p:ext uri="{BB962C8B-B14F-4D97-AF65-F5344CB8AC3E}">
        <p14:creationId xmlns:p14="http://schemas.microsoft.com/office/powerpoint/2010/main" val="27530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55996" y="1922800"/>
            <a:ext cx="5192710" cy="1889492"/>
          </a:xfrm>
        </p:spPr>
        <p:txBody>
          <a:bodyPr/>
          <a:lstStyle/>
          <a:p>
            <a:r>
              <a:rPr lang="en-US" sz="2353" dirty="0">
                <a:latin typeface="+mn-lt"/>
              </a:rPr>
              <a:t>Measures are a summarization of data.</a:t>
            </a:r>
          </a:p>
          <a:p>
            <a:r>
              <a:rPr lang="en-US" sz="2353" dirty="0">
                <a:latin typeface="+mn-lt"/>
              </a:rPr>
              <a:t>A way of defining aggregate calculations on data.</a:t>
            </a:r>
          </a:p>
          <a:p>
            <a:r>
              <a:rPr lang="en-US" sz="2353" dirty="0">
                <a:latin typeface="+mn-lt"/>
              </a:rPr>
              <a:t>Often called “Calculated Measures”.</a:t>
            </a:r>
          </a:p>
        </p:txBody>
      </p:sp>
      <p:pic>
        <p:nvPicPr>
          <p:cNvPr id="3" name="Picture 2" descr="An image showing the Fields pane in Power BI Desktop and a context menu with the New Quick Measure menu selected.">
            <a:extLst>
              <a:ext uri="{FF2B5EF4-FFF2-40B4-BE49-F238E27FC236}">
                <a16:creationId xmlns:a16="http://schemas.microsoft.com/office/drawing/2014/main" id="{BB7C382B-3C94-4305-BE62-8B92B077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240" y="1023906"/>
            <a:ext cx="5072453" cy="5511505"/>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Columns vs.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046714"/>
          </a:xfrm>
        </p:spPr>
        <p:txBody>
          <a:bodyPr/>
          <a:lstStyle/>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Measures are calculated on demand.</a:t>
            </a:r>
          </a:p>
          <a:p>
            <a:pPr marL="342900" indent="-342900">
              <a:lnSpc>
                <a:spcPct val="100000"/>
              </a:lnSpc>
              <a:buFont typeface="Arial" panose="020B0604020202020204" pitchFamily="34" charset="0"/>
              <a:buChar char="•"/>
            </a:pPr>
            <a:r>
              <a:rPr lang="en-US" dirty="0">
                <a:latin typeface="+mn-lt"/>
              </a:rPr>
              <a:t>Measures are calculated based on filters.</a:t>
            </a:r>
          </a:p>
        </p:txBody>
      </p:sp>
    </p:spTree>
    <p:extLst>
      <p:ext uri="{BB962C8B-B14F-4D97-AF65-F5344CB8AC3E}">
        <p14:creationId xmlns:p14="http://schemas.microsoft.com/office/powerpoint/2010/main" val="13082962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1354</TotalTime>
  <Words>4104</Words>
  <Application>Microsoft Office PowerPoint</Application>
  <PresentationFormat>Widescreen</PresentationFormat>
  <Paragraphs>355</Paragraphs>
  <Slides>24</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-apple-system</vt:lpstr>
      <vt:lpstr>Arial</vt:lpstr>
      <vt:lpstr>Calibri</vt:lpstr>
      <vt:lpstr>Core Sans A 25 ExtraLight</vt:lpstr>
      <vt:lpstr>Nunito Sans</vt:lpstr>
      <vt:lpstr>Roboto</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Introduction to DAX</vt:lpstr>
      <vt:lpstr>Introduction to DAX</vt:lpstr>
      <vt:lpstr>Calculated Columns</vt:lpstr>
      <vt:lpstr>Measures</vt:lpstr>
      <vt:lpstr>Measures</vt:lpstr>
      <vt:lpstr>Columns vs. Measures</vt:lpstr>
      <vt:lpstr>Review Questions</vt:lpstr>
      <vt:lpstr>Lesson 2: Context</vt:lpstr>
      <vt:lpstr>Understanding Context</vt:lpstr>
      <vt:lpstr>The CALCULATE() Function</vt:lpstr>
      <vt:lpstr>Review Questions (1)</vt:lpstr>
      <vt:lpstr>Lab: Create DAX Calculations in Power BI Desktop, Part 1</vt:lpstr>
      <vt:lpstr>Lesson 3: Advanced DAX</vt:lpstr>
      <vt:lpstr>Using Relationships Effectively</vt:lpstr>
      <vt:lpstr>Semi-additive Measures</vt:lpstr>
      <vt:lpstr>Time-Intelligence</vt:lpstr>
      <vt:lpstr>Review Questions (2)</vt:lpstr>
      <vt:lpstr>Lab: Create DAX Calculations in Power BI Desktop, Part 2</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439</cp:revision>
  <dcterms:created xsi:type="dcterms:W3CDTF">2020-04-30T00:33:59Z</dcterms:created>
  <dcterms:modified xsi:type="dcterms:W3CDTF">2022-06-15T13:13:29Z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